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33"/>
  </p:notesMasterIdLst>
  <p:handoutMasterIdLst>
    <p:handoutMasterId r:id="rId34"/>
  </p:handoutMasterIdLst>
  <p:sldIdLst>
    <p:sldId id="256" r:id="rId2"/>
    <p:sldId id="257" r:id="rId3"/>
    <p:sldId id="259" r:id="rId4"/>
    <p:sldId id="260" r:id="rId5"/>
    <p:sldId id="261" r:id="rId6"/>
    <p:sldId id="262" r:id="rId7"/>
    <p:sldId id="264" r:id="rId8"/>
    <p:sldId id="265" r:id="rId9"/>
    <p:sldId id="283" r:id="rId10"/>
    <p:sldId id="266" r:id="rId11"/>
    <p:sldId id="267" r:id="rId12"/>
    <p:sldId id="268" r:id="rId13"/>
    <p:sldId id="269" r:id="rId14"/>
    <p:sldId id="286" r:id="rId15"/>
    <p:sldId id="287" r:id="rId16"/>
    <p:sldId id="288" r:id="rId17"/>
    <p:sldId id="289" r:id="rId18"/>
    <p:sldId id="290" r:id="rId19"/>
    <p:sldId id="291" r:id="rId20"/>
    <p:sldId id="292" r:id="rId21"/>
    <p:sldId id="272" r:id="rId22"/>
    <p:sldId id="284" r:id="rId23"/>
    <p:sldId id="274" r:id="rId24"/>
    <p:sldId id="285" r:id="rId25"/>
    <p:sldId id="275" r:id="rId26"/>
    <p:sldId id="276" r:id="rId27"/>
    <p:sldId id="277" r:id="rId28"/>
    <p:sldId id="278" r:id="rId29"/>
    <p:sldId id="279" r:id="rId30"/>
    <p:sldId id="280" r:id="rId31"/>
    <p:sldId id="282" r:id="rId32"/>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60"/>
  </p:normalViewPr>
  <p:slideViewPr>
    <p:cSldViewPr>
      <p:cViewPr>
        <p:scale>
          <a:sx n="66" d="100"/>
          <a:sy n="66" d="100"/>
        </p:scale>
        <p:origin x="-1698" y="-114"/>
      </p:cViewPr>
      <p:guideLst>
        <p:guide orient="horz" pos="2160"/>
        <p:guide pos="2880"/>
      </p:guideLst>
    </p:cSldViewPr>
  </p:slideViewPr>
  <p:notesTextViewPr>
    <p:cViewPr>
      <p:scale>
        <a:sx n="100" d="100"/>
        <a:sy n="100" d="100"/>
      </p:scale>
      <p:origin x="0" y="0"/>
    </p:cViewPr>
  </p:notesTextViewPr>
  <p:notesViewPr>
    <p:cSldViewPr>
      <p:cViewPr varScale="1">
        <p:scale>
          <a:sx n="50" d="100"/>
          <a:sy n="50" d="100"/>
        </p:scale>
        <p:origin x="-2982"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09F0B-262C-4FC1-B4B2-6CE1041716F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CC7A09D6-CF51-4503-A499-AEF2F86A612F}">
      <dgm:prSet phldrT="[Texte]" custT="1">
        <dgm:style>
          <a:lnRef idx="1">
            <a:schemeClr val="accent3"/>
          </a:lnRef>
          <a:fillRef idx="2">
            <a:schemeClr val="accent3"/>
          </a:fillRef>
          <a:effectRef idx="1">
            <a:schemeClr val="accent3"/>
          </a:effectRef>
          <a:fontRef idx="minor">
            <a:schemeClr val="dk1"/>
          </a:fontRef>
        </dgm:style>
      </dgm:prSet>
      <dgm:spPr>
        <a:xfrm>
          <a:off x="2924185" y="2376261"/>
          <a:ext cx="1520108" cy="711836"/>
        </a:xfrm>
        <a:prstGeom prst="ellipse">
          <a:avLst/>
        </a:prstGeom>
        <a:ln/>
      </dgm:spPr>
      <dgm:t>
        <a:bodyPr/>
        <a:lstStyle/>
        <a:p>
          <a:r>
            <a:rPr lang="fr-FR" sz="900" dirty="0" smtClean="0">
              <a:solidFill>
                <a:sysClr val="windowText" lastClr="000000"/>
              </a:solidFill>
              <a:latin typeface="Calibri"/>
              <a:ea typeface="+mn-ea"/>
              <a:cs typeface="+mn-cs"/>
            </a:rPr>
            <a:t>Compétences</a:t>
          </a:r>
          <a:endParaRPr lang="fr-FR" sz="900" dirty="0">
            <a:solidFill>
              <a:sysClr val="windowText" lastClr="000000"/>
            </a:solidFill>
            <a:latin typeface="Calibri"/>
            <a:ea typeface="+mn-ea"/>
            <a:cs typeface="+mn-cs"/>
          </a:endParaRPr>
        </a:p>
      </dgm:t>
    </dgm:pt>
    <dgm:pt modelId="{6C9F694C-4D87-42C9-A17F-036DA80877D9}" type="parTrans" cxnId="{9B22C6CD-3D1B-4DDE-AE75-083131893F2D}">
      <dgm:prSet/>
      <dgm:spPr/>
      <dgm:t>
        <a:bodyPr/>
        <a:lstStyle/>
        <a:p>
          <a:endParaRPr lang="fr-FR" sz="900"/>
        </a:p>
      </dgm:t>
    </dgm:pt>
    <dgm:pt modelId="{E04762FD-5F95-45CE-AE4B-76F0F4EDD05D}" type="sibTrans" cxnId="{9B22C6CD-3D1B-4DDE-AE75-083131893F2D}">
      <dgm:prSet/>
      <dgm:spPr/>
      <dgm:t>
        <a:bodyPr/>
        <a:lstStyle/>
        <a:p>
          <a:endParaRPr lang="fr-FR" sz="900"/>
        </a:p>
      </dgm:t>
    </dgm:pt>
    <dgm:pt modelId="{D15BCD82-54F2-4B53-AD5B-FCD43A008746}">
      <dgm:prSet phldrT="[Texte]" custT="1">
        <dgm:style>
          <a:lnRef idx="1">
            <a:schemeClr val="accent3"/>
          </a:lnRef>
          <a:fillRef idx="2">
            <a:schemeClr val="accent3"/>
          </a:fillRef>
          <a:effectRef idx="1">
            <a:schemeClr val="accent3"/>
          </a:effectRef>
          <a:fontRef idx="minor">
            <a:schemeClr val="dk1"/>
          </a:fontRef>
        </dgm:style>
      </dgm:prSet>
      <dgm:spPr>
        <a:xfrm>
          <a:off x="3024335" y="936110"/>
          <a:ext cx="1368097" cy="510355"/>
        </a:xfrm>
        <a:prstGeom prst="ellipse">
          <a:avLst/>
        </a:prstGeom>
        <a:ln/>
      </dgm:spPr>
      <dgm:t>
        <a:bodyPr/>
        <a:lstStyle/>
        <a:p>
          <a:r>
            <a:rPr lang="fr-FR" sz="900" dirty="0" smtClean="0">
              <a:solidFill>
                <a:sysClr val="windowText" lastClr="000000"/>
              </a:solidFill>
              <a:latin typeface="Calibri"/>
              <a:ea typeface="+mn-ea"/>
              <a:cs typeface="+mn-cs"/>
            </a:rPr>
            <a:t>Concevoir</a:t>
          </a:r>
        </a:p>
      </dgm:t>
    </dgm:pt>
    <dgm:pt modelId="{5E9DFCFE-8035-47FF-8737-041E4392E51E}" type="parTrans" cxnId="{69DBF3AA-50E3-4C2F-93BC-81D38815D9F2}">
      <dgm:prSet custT="1">
        <dgm:style>
          <a:lnRef idx="1">
            <a:schemeClr val="accent3"/>
          </a:lnRef>
          <a:fillRef idx="2">
            <a:schemeClr val="accent3"/>
          </a:fillRef>
          <a:effectRef idx="1">
            <a:schemeClr val="accent3"/>
          </a:effectRef>
          <a:fontRef idx="minor">
            <a:schemeClr val="dk1"/>
          </a:fontRef>
        </dgm:style>
      </dgm:prSet>
      <dgm:spPr>
        <a:xfrm rot="16253861">
          <a:off x="3450452" y="1666895"/>
          <a:ext cx="492859" cy="516836"/>
        </a:xfrm>
        <a:prstGeom prst="rightArrow">
          <a:avLst>
            <a:gd name="adj1" fmla="val 60000"/>
            <a:gd name="adj2" fmla="val 50000"/>
          </a:avLst>
        </a:prstGeom>
        <a:ln/>
      </dgm:spPr>
      <dgm:t>
        <a:bodyPr/>
        <a:lstStyle/>
        <a:p>
          <a:endParaRPr lang="fr-FR" sz="900">
            <a:solidFill>
              <a:sysClr val="windowText" lastClr="000000"/>
            </a:solidFill>
            <a:latin typeface="Calibri"/>
            <a:ea typeface="+mn-ea"/>
            <a:cs typeface="+mn-cs"/>
          </a:endParaRPr>
        </a:p>
      </dgm:t>
    </dgm:pt>
    <dgm:pt modelId="{D82A9993-BEF0-4F2B-A0FE-323133071D30}" type="sibTrans" cxnId="{69DBF3AA-50E3-4C2F-93BC-81D38815D9F2}">
      <dgm:prSet/>
      <dgm:spPr/>
      <dgm:t>
        <a:bodyPr/>
        <a:lstStyle/>
        <a:p>
          <a:endParaRPr lang="fr-FR" sz="900"/>
        </a:p>
      </dgm:t>
    </dgm:pt>
    <dgm:pt modelId="{7D5AD727-B52D-4C15-8F81-ECF40C366E06}">
      <dgm:prSet phldrT="[Texte]" custT="1">
        <dgm:style>
          <a:lnRef idx="1">
            <a:schemeClr val="accent3"/>
          </a:lnRef>
          <a:fillRef idx="2">
            <a:schemeClr val="accent3"/>
          </a:fillRef>
          <a:effectRef idx="1">
            <a:schemeClr val="accent3"/>
          </a:effectRef>
          <a:fontRef idx="minor">
            <a:schemeClr val="dk1"/>
          </a:fontRef>
        </dgm:style>
      </dgm:prSet>
      <dgm:spPr>
        <a:xfrm>
          <a:off x="4824531" y="1440158"/>
          <a:ext cx="1368097" cy="617436"/>
        </a:xfrm>
        <a:prstGeom prst="ellipse">
          <a:avLst/>
        </a:prstGeom>
        <a:ln/>
      </dgm:spPr>
      <dgm:t>
        <a:bodyPr/>
        <a:lstStyle/>
        <a:p>
          <a:r>
            <a:rPr lang="fr-FR" sz="900" dirty="0" smtClean="0">
              <a:solidFill>
                <a:sysClr val="windowText" lastClr="000000"/>
              </a:solidFill>
              <a:latin typeface="Calibri"/>
              <a:ea typeface="+mn-ea"/>
              <a:cs typeface="+mn-cs"/>
            </a:rPr>
            <a:t>Réaliser</a:t>
          </a:r>
          <a:endParaRPr lang="fr-FR" sz="900" dirty="0">
            <a:solidFill>
              <a:sysClr val="windowText" lastClr="000000"/>
            </a:solidFill>
            <a:latin typeface="Calibri"/>
            <a:ea typeface="+mn-ea"/>
            <a:cs typeface="+mn-cs"/>
          </a:endParaRPr>
        </a:p>
      </dgm:t>
    </dgm:pt>
    <dgm:pt modelId="{FC2CD8C7-22DE-4FD8-BE5C-B5EFF3818DD1}" type="parTrans" cxnId="{1F6E322F-7A32-46B3-8384-36E159BC6A7B}">
      <dgm:prSet custT="1">
        <dgm:style>
          <a:lnRef idx="1">
            <a:schemeClr val="accent3"/>
          </a:lnRef>
          <a:fillRef idx="2">
            <a:schemeClr val="accent3"/>
          </a:fillRef>
          <a:effectRef idx="1">
            <a:schemeClr val="accent3"/>
          </a:effectRef>
          <a:fontRef idx="minor">
            <a:schemeClr val="dk1"/>
          </a:fontRef>
        </dgm:style>
      </dgm:prSet>
      <dgm:spPr>
        <a:xfrm rot="19900543">
          <a:off x="4345840" y="1973288"/>
          <a:ext cx="533870" cy="516836"/>
        </a:xfrm>
        <a:prstGeom prst="rightArrow">
          <a:avLst>
            <a:gd name="adj1" fmla="val 60000"/>
            <a:gd name="adj2" fmla="val 50000"/>
          </a:avLst>
        </a:prstGeom>
        <a:ln/>
      </dgm:spPr>
      <dgm:t>
        <a:bodyPr/>
        <a:lstStyle/>
        <a:p>
          <a:endParaRPr lang="fr-FR" sz="900">
            <a:solidFill>
              <a:sysClr val="windowText" lastClr="000000"/>
            </a:solidFill>
            <a:latin typeface="Calibri"/>
            <a:ea typeface="+mn-ea"/>
            <a:cs typeface="+mn-cs"/>
          </a:endParaRPr>
        </a:p>
      </dgm:t>
    </dgm:pt>
    <dgm:pt modelId="{92842FD9-58C7-469D-B912-ED30619B3461}" type="sibTrans" cxnId="{1F6E322F-7A32-46B3-8384-36E159BC6A7B}">
      <dgm:prSet/>
      <dgm:spPr/>
      <dgm:t>
        <a:bodyPr/>
        <a:lstStyle/>
        <a:p>
          <a:endParaRPr lang="fr-FR" sz="900"/>
        </a:p>
      </dgm:t>
    </dgm:pt>
    <dgm:pt modelId="{CCC2B308-0DFF-4091-B48B-803AE41778E3}">
      <dgm:prSet phldrT="[Texte]" custT="1">
        <dgm:style>
          <a:lnRef idx="1">
            <a:schemeClr val="accent2"/>
          </a:lnRef>
          <a:fillRef idx="2">
            <a:schemeClr val="accent2"/>
          </a:fillRef>
          <a:effectRef idx="1">
            <a:schemeClr val="accent2"/>
          </a:effectRef>
          <a:fontRef idx="minor">
            <a:schemeClr val="dk1"/>
          </a:fontRef>
        </dgm:style>
      </dgm:prSet>
      <dgm:spPr>
        <a:xfrm>
          <a:off x="4999263" y="2873204"/>
          <a:ext cx="1368097" cy="630501"/>
        </a:xfrm>
        <a:prstGeom prst="ellipse">
          <a:avLst/>
        </a:prstGeom>
        <a:ln/>
      </dgm:spPr>
      <dgm:t>
        <a:bodyPr/>
        <a:lstStyle/>
        <a:p>
          <a:r>
            <a:rPr lang="fr-FR" sz="900" dirty="0" smtClean="0">
              <a:solidFill>
                <a:sysClr val="windowText" lastClr="000000"/>
              </a:solidFill>
              <a:latin typeface="Calibri"/>
              <a:ea typeface="+mn-ea"/>
              <a:cs typeface="+mn-cs"/>
            </a:rPr>
            <a:t>Expérimenter</a:t>
          </a:r>
          <a:endParaRPr lang="fr-FR" sz="900" dirty="0">
            <a:solidFill>
              <a:sysClr val="windowText" lastClr="000000"/>
            </a:solidFill>
            <a:latin typeface="Calibri"/>
            <a:ea typeface="+mn-ea"/>
            <a:cs typeface="+mn-cs"/>
          </a:endParaRPr>
        </a:p>
      </dgm:t>
    </dgm:pt>
    <dgm:pt modelId="{7B81B71B-46D0-4A6D-830C-D40787DA03E8}" type="parTrans" cxnId="{E293F5C5-9FA2-4796-846E-318452D9245E}">
      <dgm:prSet custT="1">
        <dgm:style>
          <a:lnRef idx="1">
            <a:schemeClr val="accent2"/>
          </a:lnRef>
          <a:fillRef idx="2">
            <a:schemeClr val="accent2"/>
          </a:fillRef>
          <a:effectRef idx="1">
            <a:schemeClr val="accent2"/>
          </a:effectRef>
          <a:fontRef idx="minor">
            <a:schemeClr val="dk1"/>
          </a:fontRef>
        </dgm:style>
      </dgm:prSet>
      <dgm:spPr>
        <a:xfrm rot="771429">
          <a:off x="4517299" y="2707507"/>
          <a:ext cx="382096" cy="516836"/>
        </a:xfrm>
        <a:prstGeom prst="rightArrow">
          <a:avLst>
            <a:gd name="adj1" fmla="val 60000"/>
            <a:gd name="adj2" fmla="val 50000"/>
          </a:avLst>
        </a:prstGeom>
        <a:ln/>
      </dgm:spPr>
      <dgm:t>
        <a:bodyPr/>
        <a:lstStyle/>
        <a:p>
          <a:endParaRPr lang="fr-FR" sz="900">
            <a:solidFill>
              <a:sysClr val="windowText" lastClr="000000"/>
            </a:solidFill>
            <a:latin typeface="Calibri"/>
            <a:ea typeface="+mn-ea"/>
            <a:cs typeface="+mn-cs"/>
          </a:endParaRPr>
        </a:p>
      </dgm:t>
    </dgm:pt>
    <dgm:pt modelId="{86F0E311-87DC-4734-807F-C04DD816D27D}" type="sibTrans" cxnId="{E293F5C5-9FA2-4796-846E-318452D9245E}">
      <dgm:prSet/>
      <dgm:spPr/>
      <dgm:t>
        <a:bodyPr/>
        <a:lstStyle/>
        <a:p>
          <a:endParaRPr lang="fr-FR" sz="900"/>
        </a:p>
      </dgm:t>
    </dgm:pt>
    <dgm:pt modelId="{429AED82-4220-4FA6-BFD1-9BFC6D52522A}">
      <dgm:prSet phldrT="[Texte]" custT="1">
        <dgm:style>
          <a:lnRef idx="1">
            <a:schemeClr val="accent2"/>
          </a:lnRef>
          <a:fillRef idx="2">
            <a:schemeClr val="accent2"/>
          </a:fillRef>
          <a:effectRef idx="1">
            <a:schemeClr val="accent2"/>
          </a:effectRef>
          <a:fontRef idx="minor">
            <a:schemeClr val="dk1"/>
          </a:fontRef>
        </dgm:style>
      </dgm:prSet>
      <dgm:spPr>
        <a:xfrm>
          <a:off x="1296144" y="1440159"/>
          <a:ext cx="1368097" cy="614248"/>
        </a:xfrm>
        <a:prstGeom prst="ellipse">
          <a:avLst/>
        </a:prstGeom>
        <a:ln/>
      </dgm:spPr>
      <dgm:t>
        <a:bodyPr/>
        <a:lstStyle/>
        <a:p>
          <a:r>
            <a:rPr lang="fr-FR" sz="900" dirty="0" smtClean="0">
              <a:solidFill>
                <a:sysClr val="windowText" lastClr="000000"/>
              </a:solidFill>
              <a:latin typeface="Calibri"/>
              <a:ea typeface="+mn-ea"/>
              <a:cs typeface="+mn-cs"/>
            </a:rPr>
            <a:t>Communiquer</a:t>
          </a:r>
        </a:p>
      </dgm:t>
    </dgm:pt>
    <dgm:pt modelId="{51BD329E-6830-43BB-B09C-E770653834F2}" type="parTrans" cxnId="{A2BEC598-FE8B-4C64-832D-EFF2E6F316C2}">
      <dgm:prSet custT="1">
        <dgm:style>
          <a:lnRef idx="1">
            <a:schemeClr val="accent2"/>
          </a:lnRef>
          <a:fillRef idx="2">
            <a:schemeClr val="accent2"/>
          </a:fillRef>
          <a:effectRef idx="1">
            <a:schemeClr val="accent2"/>
          </a:effectRef>
          <a:fontRef idx="minor">
            <a:schemeClr val="dk1"/>
          </a:fontRef>
        </dgm:style>
      </dgm:prSet>
      <dgm:spPr>
        <a:xfrm rot="12601610">
          <a:off x="2568212" y="1971300"/>
          <a:ext cx="493359" cy="516836"/>
        </a:xfrm>
        <a:prstGeom prst="rightArrow">
          <a:avLst>
            <a:gd name="adj1" fmla="val 60000"/>
            <a:gd name="adj2" fmla="val 50000"/>
          </a:avLst>
        </a:prstGeom>
        <a:ln/>
      </dgm:spPr>
      <dgm:t>
        <a:bodyPr/>
        <a:lstStyle/>
        <a:p>
          <a:endParaRPr lang="fr-FR" sz="900">
            <a:solidFill>
              <a:sysClr val="windowText" lastClr="000000"/>
            </a:solidFill>
            <a:latin typeface="Calibri"/>
            <a:ea typeface="+mn-ea"/>
            <a:cs typeface="+mn-cs"/>
          </a:endParaRPr>
        </a:p>
      </dgm:t>
    </dgm:pt>
    <dgm:pt modelId="{3D00A040-3661-4F05-9AED-3F7171D38CC8}" type="sibTrans" cxnId="{A2BEC598-FE8B-4C64-832D-EFF2E6F316C2}">
      <dgm:prSet/>
      <dgm:spPr/>
      <dgm:t>
        <a:bodyPr/>
        <a:lstStyle/>
        <a:p>
          <a:endParaRPr lang="fr-FR" sz="900"/>
        </a:p>
      </dgm:t>
    </dgm:pt>
    <dgm:pt modelId="{FB167E6D-95F4-486A-9684-49CF8F1EDC35}">
      <dgm:prSet phldrT="[Texte]" custT="1">
        <dgm:style>
          <a:lnRef idx="1">
            <a:schemeClr val="accent3"/>
          </a:lnRef>
          <a:fillRef idx="2">
            <a:schemeClr val="accent3"/>
          </a:fillRef>
          <a:effectRef idx="1">
            <a:schemeClr val="accent3"/>
          </a:effectRef>
          <a:fontRef idx="minor">
            <a:schemeClr val="dk1"/>
          </a:fontRef>
        </dgm:style>
      </dgm:prSet>
      <dgm:spPr>
        <a:xfrm>
          <a:off x="4104453" y="3888427"/>
          <a:ext cx="1368097" cy="532477"/>
        </a:xfrm>
        <a:prstGeom prst="ellipse">
          <a:avLst/>
        </a:prstGeom>
        <a:ln/>
      </dgm:spPr>
      <dgm:t>
        <a:bodyPr/>
        <a:lstStyle/>
        <a:p>
          <a:r>
            <a:rPr lang="fr-FR" sz="900" dirty="0" smtClean="0">
              <a:solidFill>
                <a:sysClr val="windowText" lastClr="000000"/>
              </a:solidFill>
              <a:latin typeface="Calibri"/>
              <a:ea typeface="+mn-ea"/>
              <a:cs typeface="+mn-cs"/>
            </a:rPr>
            <a:t>Analyser</a:t>
          </a:r>
        </a:p>
      </dgm:t>
    </dgm:pt>
    <dgm:pt modelId="{DB17F1C1-8100-4A84-9268-85BC9401DCC5}" type="parTrans" cxnId="{EDE851F5-EECF-41D5-A859-0BED15D98140}">
      <dgm:prSet custT="1">
        <dgm:style>
          <a:lnRef idx="1">
            <a:schemeClr val="accent3"/>
          </a:lnRef>
          <a:fillRef idx="2">
            <a:schemeClr val="accent3"/>
          </a:fillRef>
          <a:effectRef idx="1">
            <a:schemeClr val="accent3"/>
          </a:effectRef>
          <a:fontRef idx="minor">
            <a:schemeClr val="dk1"/>
          </a:fontRef>
        </dgm:style>
      </dgm:prSet>
      <dgm:spPr>
        <a:xfrm rot="3130689">
          <a:off x="3978089" y="3212328"/>
          <a:ext cx="558987" cy="516836"/>
        </a:xfrm>
        <a:prstGeom prst="rightArrow">
          <a:avLst>
            <a:gd name="adj1" fmla="val 60000"/>
            <a:gd name="adj2" fmla="val 50000"/>
          </a:avLst>
        </a:prstGeom>
        <a:ln/>
      </dgm:spPr>
      <dgm:t>
        <a:bodyPr/>
        <a:lstStyle/>
        <a:p>
          <a:endParaRPr lang="fr-FR" sz="900">
            <a:solidFill>
              <a:sysClr val="windowText" lastClr="000000"/>
            </a:solidFill>
            <a:latin typeface="Calibri"/>
            <a:ea typeface="+mn-ea"/>
            <a:cs typeface="+mn-cs"/>
          </a:endParaRPr>
        </a:p>
      </dgm:t>
    </dgm:pt>
    <dgm:pt modelId="{CF9EB4C0-46C5-472F-847A-42C49CDB749A}" type="sibTrans" cxnId="{EDE851F5-EECF-41D5-A859-0BED15D98140}">
      <dgm:prSet/>
      <dgm:spPr/>
      <dgm:t>
        <a:bodyPr/>
        <a:lstStyle/>
        <a:p>
          <a:endParaRPr lang="fr-FR" sz="900"/>
        </a:p>
      </dgm:t>
    </dgm:pt>
    <dgm:pt modelId="{AF54BFE1-C9F7-4646-9391-D6163A259868}">
      <dgm:prSet phldrT="[Texte]" custT="1">
        <dgm:style>
          <a:lnRef idx="1">
            <a:schemeClr val="accent2"/>
          </a:lnRef>
          <a:fillRef idx="2">
            <a:schemeClr val="accent2"/>
          </a:fillRef>
          <a:effectRef idx="1">
            <a:schemeClr val="accent2"/>
          </a:effectRef>
          <a:fontRef idx="minor">
            <a:schemeClr val="dk1"/>
          </a:fontRef>
        </dgm:style>
      </dgm:prSet>
      <dgm:spPr>
        <a:xfrm>
          <a:off x="2088233" y="3888435"/>
          <a:ext cx="1368097" cy="532477"/>
        </a:xfrm>
        <a:prstGeom prst="ellipse">
          <a:avLst/>
        </a:prstGeom>
        <a:ln/>
      </dgm:spPr>
      <dgm:t>
        <a:bodyPr/>
        <a:lstStyle/>
        <a:p>
          <a:r>
            <a:rPr lang="fr-FR" sz="900" dirty="0" smtClean="0">
              <a:solidFill>
                <a:sysClr val="windowText" lastClr="000000"/>
              </a:solidFill>
              <a:latin typeface="Calibri"/>
              <a:ea typeface="+mn-ea"/>
              <a:cs typeface="+mn-cs"/>
            </a:rPr>
            <a:t>Modéliser</a:t>
          </a:r>
        </a:p>
      </dgm:t>
    </dgm:pt>
    <dgm:pt modelId="{3EB26ABE-F2BD-4028-99EC-F1E8582BA826}" type="parTrans" cxnId="{738194C6-EC65-440B-ACBA-EA2A0BF276CE}">
      <dgm:prSet custT="1">
        <dgm:style>
          <a:lnRef idx="1">
            <a:schemeClr val="accent2"/>
          </a:lnRef>
          <a:fillRef idx="2">
            <a:schemeClr val="accent2"/>
          </a:fillRef>
          <a:effectRef idx="1">
            <a:schemeClr val="accent2"/>
          </a:effectRef>
          <a:fontRef idx="minor">
            <a:schemeClr val="dk1"/>
          </a:fontRef>
        </dgm:style>
      </dgm:prSet>
      <dgm:spPr>
        <a:xfrm rot="7359830">
          <a:off x="2950554" y="3213944"/>
          <a:ext cx="518312" cy="516836"/>
        </a:xfrm>
        <a:prstGeom prst="rightArrow">
          <a:avLst>
            <a:gd name="adj1" fmla="val 60000"/>
            <a:gd name="adj2" fmla="val 50000"/>
          </a:avLst>
        </a:prstGeom>
        <a:ln/>
      </dgm:spPr>
      <dgm:t>
        <a:bodyPr/>
        <a:lstStyle/>
        <a:p>
          <a:endParaRPr lang="fr-FR" sz="900">
            <a:solidFill>
              <a:sysClr val="windowText" lastClr="000000"/>
            </a:solidFill>
            <a:latin typeface="Calibri"/>
            <a:ea typeface="+mn-ea"/>
            <a:cs typeface="+mn-cs"/>
          </a:endParaRPr>
        </a:p>
      </dgm:t>
    </dgm:pt>
    <dgm:pt modelId="{7568927D-FC3D-42AA-B1C2-779A2F90BA1A}" type="sibTrans" cxnId="{738194C6-EC65-440B-ACBA-EA2A0BF276CE}">
      <dgm:prSet/>
      <dgm:spPr/>
      <dgm:t>
        <a:bodyPr/>
        <a:lstStyle/>
        <a:p>
          <a:endParaRPr lang="fr-FR" sz="900"/>
        </a:p>
      </dgm:t>
    </dgm:pt>
    <dgm:pt modelId="{62C52E52-C1AD-47B5-9DB2-222920B632D5}">
      <dgm:prSet phldrT="[Texte]" custT="1">
        <dgm:style>
          <a:lnRef idx="1">
            <a:schemeClr val="accent2"/>
          </a:lnRef>
          <a:fillRef idx="2">
            <a:schemeClr val="accent2"/>
          </a:fillRef>
          <a:effectRef idx="1">
            <a:schemeClr val="accent2"/>
          </a:effectRef>
          <a:fontRef idx="minor">
            <a:schemeClr val="dk1"/>
          </a:fontRef>
        </dgm:style>
      </dgm:prSet>
      <dgm:spPr>
        <a:xfrm>
          <a:off x="1080112" y="2952332"/>
          <a:ext cx="1368097" cy="472253"/>
        </a:xfrm>
        <a:prstGeom prst="ellipse">
          <a:avLst/>
        </a:prstGeom>
        <a:ln/>
      </dgm:spPr>
      <dgm:t>
        <a:bodyPr/>
        <a:lstStyle/>
        <a:p>
          <a:r>
            <a:rPr lang="fr-FR" sz="900" dirty="0" smtClean="0">
              <a:solidFill>
                <a:sysClr val="windowText" lastClr="000000"/>
              </a:solidFill>
              <a:latin typeface="Calibri"/>
              <a:ea typeface="+mn-ea"/>
              <a:cs typeface="+mn-cs"/>
            </a:rPr>
            <a:t>Résoudre</a:t>
          </a:r>
        </a:p>
      </dgm:t>
    </dgm:pt>
    <dgm:pt modelId="{5B9EB4C0-1E68-48AE-AF26-3DE02EFE5D06}" type="parTrans" cxnId="{28593B54-6CAA-46DD-A60F-B65FBE49C607}">
      <dgm:prSet custT="1">
        <dgm:style>
          <a:lnRef idx="1">
            <a:schemeClr val="accent2"/>
          </a:lnRef>
          <a:fillRef idx="2">
            <a:schemeClr val="accent2"/>
          </a:fillRef>
          <a:effectRef idx="1">
            <a:schemeClr val="accent2"/>
          </a:effectRef>
          <a:fontRef idx="minor">
            <a:schemeClr val="dk1"/>
          </a:fontRef>
        </dgm:style>
      </dgm:prSet>
      <dgm:spPr>
        <a:xfrm rot="9997946">
          <a:off x="2492309" y="2713066"/>
          <a:ext cx="369814" cy="516836"/>
        </a:xfrm>
        <a:prstGeom prst="rightArrow">
          <a:avLst>
            <a:gd name="adj1" fmla="val 60000"/>
            <a:gd name="adj2" fmla="val 50000"/>
          </a:avLst>
        </a:prstGeom>
        <a:ln/>
      </dgm:spPr>
      <dgm:t>
        <a:bodyPr/>
        <a:lstStyle/>
        <a:p>
          <a:endParaRPr lang="fr-FR" sz="900">
            <a:solidFill>
              <a:sysClr val="windowText" lastClr="000000"/>
            </a:solidFill>
            <a:latin typeface="Calibri"/>
            <a:ea typeface="+mn-ea"/>
            <a:cs typeface="+mn-cs"/>
          </a:endParaRPr>
        </a:p>
      </dgm:t>
    </dgm:pt>
    <dgm:pt modelId="{E35DC3D1-23F4-46B8-A668-702D0A5F3BA7}" type="sibTrans" cxnId="{28593B54-6CAA-46DD-A60F-B65FBE49C607}">
      <dgm:prSet/>
      <dgm:spPr/>
      <dgm:t>
        <a:bodyPr/>
        <a:lstStyle/>
        <a:p>
          <a:endParaRPr lang="fr-FR" sz="900"/>
        </a:p>
      </dgm:t>
    </dgm:pt>
    <dgm:pt modelId="{27F82ACC-B48B-4BAF-B8F5-E19DE7EFBFE6}" type="pres">
      <dgm:prSet presAssocID="{EAC09F0B-262C-4FC1-B4B2-6CE1041716FF}" presName="Name0" presStyleCnt="0">
        <dgm:presLayoutVars>
          <dgm:chMax val="1"/>
          <dgm:dir/>
          <dgm:animLvl val="ctr"/>
          <dgm:resizeHandles val="exact"/>
        </dgm:presLayoutVars>
      </dgm:prSet>
      <dgm:spPr/>
      <dgm:t>
        <a:bodyPr/>
        <a:lstStyle/>
        <a:p>
          <a:endParaRPr lang="fr-FR"/>
        </a:p>
      </dgm:t>
    </dgm:pt>
    <dgm:pt modelId="{DF09870F-F5ED-4920-B7E1-9F0D91D7F1CD}" type="pres">
      <dgm:prSet presAssocID="{CC7A09D6-CF51-4503-A499-AEF2F86A612F}" presName="centerShape" presStyleLbl="node0" presStyleIdx="0" presStyleCnt="1" custScaleY="46828"/>
      <dgm:spPr/>
      <dgm:t>
        <a:bodyPr/>
        <a:lstStyle/>
        <a:p>
          <a:endParaRPr lang="fr-FR"/>
        </a:p>
      </dgm:t>
    </dgm:pt>
    <dgm:pt modelId="{A2FC416A-EBC7-46CE-8A00-5E59C50D8257}" type="pres">
      <dgm:prSet presAssocID="{5E9DFCFE-8035-47FF-8737-041E4392E51E}" presName="parTrans" presStyleLbl="sibTrans2D1" presStyleIdx="0" presStyleCnt="7"/>
      <dgm:spPr/>
      <dgm:t>
        <a:bodyPr/>
        <a:lstStyle/>
        <a:p>
          <a:endParaRPr lang="fr-FR"/>
        </a:p>
      </dgm:t>
    </dgm:pt>
    <dgm:pt modelId="{C36A42E1-BA91-4E47-B26A-022A82C87076}" type="pres">
      <dgm:prSet presAssocID="{5E9DFCFE-8035-47FF-8737-041E4392E51E}" presName="connectorText" presStyleLbl="sibTrans2D1" presStyleIdx="0" presStyleCnt="7"/>
      <dgm:spPr/>
      <dgm:t>
        <a:bodyPr/>
        <a:lstStyle/>
        <a:p>
          <a:endParaRPr lang="fr-FR"/>
        </a:p>
      </dgm:t>
    </dgm:pt>
    <dgm:pt modelId="{15FE29C2-5BA5-4DFC-BAC0-77F2915FA520}" type="pres">
      <dgm:prSet presAssocID="{D15BCD82-54F2-4B53-AD5B-FCD43A008746}" presName="node" presStyleLbl="node1" presStyleIdx="0" presStyleCnt="7" custScaleY="37304" custRadScaleRad="75157" custRadScaleInc="3491">
        <dgm:presLayoutVars>
          <dgm:bulletEnabled val="1"/>
        </dgm:presLayoutVars>
      </dgm:prSet>
      <dgm:spPr/>
      <dgm:t>
        <a:bodyPr/>
        <a:lstStyle/>
        <a:p>
          <a:endParaRPr lang="fr-FR"/>
        </a:p>
      </dgm:t>
    </dgm:pt>
    <dgm:pt modelId="{B1A927CB-9F4B-4F29-AD07-9974F3A6F2F9}" type="pres">
      <dgm:prSet presAssocID="{FC2CD8C7-22DE-4FD8-BE5C-B5EFF3818DD1}" presName="parTrans" presStyleLbl="sibTrans2D1" presStyleIdx="1" presStyleCnt="7"/>
      <dgm:spPr/>
      <dgm:t>
        <a:bodyPr/>
        <a:lstStyle/>
        <a:p>
          <a:endParaRPr lang="fr-FR"/>
        </a:p>
      </dgm:t>
    </dgm:pt>
    <dgm:pt modelId="{327B7C4E-C444-4ED2-92AB-EFA2130B78B5}" type="pres">
      <dgm:prSet presAssocID="{FC2CD8C7-22DE-4FD8-BE5C-B5EFF3818DD1}" presName="connectorText" presStyleLbl="sibTrans2D1" presStyleIdx="1" presStyleCnt="7"/>
      <dgm:spPr/>
      <dgm:t>
        <a:bodyPr/>
        <a:lstStyle/>
        <a:p>
          <a:endParaRPr lang="fr-FR"/>
        </a:p>
      </dgm:t>
    </dgm:pt>
    <dgm:pt modelId="{7FD38485-6BD0-444D-A652-5E06AE00A9E5}" type="pres">
      <dgm:prSet presAssocID="{7D5AD727-B52D-4C15-8F81-ECF40C366E06}" presName="node" presStyleLbl="node1" presStyleIdx="1" presStyleCnt="7" custScaleY="45131" custRadScaleRad="101072" custRadScaleInc="39850">
        <dgm:presLayoutVars>
          <dgm:bulletEnabled val="1"/>
        </dgm:presLayoutVars>
      </dgm:prSet>
      <dgm:spPr/>
      <dgm:t>
        <a:bodyPr/>
        <a:lstStyle/>
        <a:p>
          <a:endParaRPr lang="fr-FR"/>
        </a:p>
      </dgm:t>
    </dgm:pt>
    <dgm:pt modelId="{56098039-CBAF-478E-849E-420E970445A4}" type="pres">
      <dgm:prSet presAssocID="{7B81B71B-46D0-4A6D-830C-D40787DA03E8}" presName="parTrans" presStyleLbl="sibTrans2D1" presStyleIdx="2" presStyleCnt="7"/>
      <dgm:spPr/>
      <dgm:t>
        <a:bodyPr/>
        <a:lstStyle/>
        <a:p>
          <a:endParaRPr lang="fr-FR"/>
        </a:p>
      </dgm:t>
    </dgm:pt>
    <dgm:pt modelId="{01C07FA7-6127-46B1-A25D-7D27D71C42AE}" type="pres">
      <dgm:prSet presAssocID="{7B81B71B-46D0-4A6D-830C-D40787DA03E8}" presName="connectorText" presStyleLbl="sibTrans2D1" presStyleIdx="2" presStyleCnt="7"/>
      <dgm:spPr/>
      <dgm:t>
        <a:bodyPr/>
        <a:lstStyle/>
        <a:p>
          <a:endParaRPr lang="fr-FR"/>
        </a:p>
      </dgm:t>
    </dgm:pt>
    <dgm:pt modelId="{FAA93E91-15D2-48FB-9F1C-1C1D6FCB396A}" type="pres">
      <dgm:prSet presAssocID="{CCC2B308-0DFF-4091-B48B-803AE41778E3}" presName="node" presStyleLbl="node1" presStyleIdx="2" presStyleCnt="7" custScaleY="46086">
        <dgm:presLayoutVars>
          <dgm:bulletEnabled val="1"/>
        </dgm:presLayoutVars>
      </dgm:prSet>
      <dgm:spPr/>
      <dgm:t>
        <a:bodyPr/>
        <a:lstStyle/>
        <a:p>
          <a:endParaRPr lang="fr-FR"/>
        </a:p>
      </dgm:t>
    </dgm:pt>
    <dgm:pt modelId="{1DFFE085-0465-4C9C-91D0-B8BC9794280B}" type="pres">
      <dgm:prSet presAssocID="{DB17F1C1-8100-4A84-9268-85BC9401DCC5}" presName="parTrans" presStyleLbl="sibTrans2D1" presStyleIdx="3" presStyleCnt="7"/>
      <dgm:spPr/>
      <dgm:t>
        <a:bodyPr/>
        <a:lstStyle/>
        <a:p>
          <a:endParaRPr lang="fr-FR"/>
        </a:p>
      </dgm:t>
    </dgm:pt>
    <dgm:pt modelId="{80B1C042-E483-4375-8C28-86D3502EDF84}" type="pres">
      <dgm:prSet presAssocID="{DB17F1C1-8100-4A84-9268-85BC9401DCC5}" presName="connectorText" presStyleLbl="sibTrans2D1" presStyleIdx="3" presStyleCnt="7"/>
      <dgm:spPr/>
      <dgm:t>
        <a:bodyPr/>
        <a:lstStyle/>
        <a:p>
          <a:endParaRPr lang="fr-FR"/>
        </a:p>
      </dgm:t>
    </dgm:pt>
    <dgm:pt modelId="{57029F2B-C901-4E73-B66B-D494F113F112}" type="pres">
      <dgm:prSet presAssocID="{FB167E6D-95F4-486A-9684-49CF8F1EDC35}" presName="node" presStyleLbl="node1" presStyleIdx="3" presStyleCnt="7" custScaleY="38921" custRadScaleRad="87823" custRadScaleInc="-47085">
        <dgm:presLayoutVars>
          <dgm:bulletEnabled val="1"/>
        </dgm:presLayoutVars>
      </dgm:prSet>
      <dgm:spPr/>
      <dgm:t>
        <a:bodyPr/>
        <a:lstStyle/>
        <a:p>
          <a:endParaRPr lang="fr-FR"/>
        </a:p>
      </dgm:t>
    </dgm:pt>
    <dgm:pt modelId="{DB595E4D-B805-4A4A-88B2-DF5095B26C26}" type="pres">
      <dgm:prSet presAssocID="{3EB26ABE-F2BD-4028-99EC-F1E8582BA826}" presName="parTrans" presStyleLbl="sibTrans2D1" presStyleIdx="4" presStyleCnt="7"/>
      <dgm:spPr/>
      <dgm:t>
        <a:bodyPr/>
        <a:lstStyle/>
        <a:p>
          <a:endParaRPr lang="fr-FR"/>
        </a:p>
      </dgm:t>
    </dgm:pt>
    <dgm:pt modelId="{63F394C0-7139-45BF-B22D-425E9C732477}" type="pres">
      <dgm:prSet presAssocID="{3EB26ABE-F2BD-4028-99EC-F1E8582BA826}" presName="connectorText" presStyleLbl="sibTrans2D1" presStyleIdx="4" presStyleCnt="7"/>
      <dgm:spPr/>
      <dgm:t>
        <a:bodyPr/>
        <a:lstStyle/>
        <a:p>
          <a:endParaRPr lang="fr-FR"/>
        </a:p>
      </dgm:t>
    </dgm:pt>
    <dgm:pt modelId="{CDF56BA1-CC1C-4AF6-9FD5-5ECAD45B1E19}" type="pres">
      <dgm:prSet presAssocID="{AF54BFE1-C9F7-4646-9391-D6163A259868}" presName="node" presStyleLbl="node1" presStyleIdx="4" presStyleCnt="7" custScaleY="38921" custRadScaleRad="82406" custRadScaleInc="27026">
        <dgm:presLayoutVars>
          <dgm:bulletEnabled val="1"/>
        </dgm:presLayoutVars>
      </dgm:prSet>
      <dgm:spPr/>
      <dgm:t>
        <a:bodyPr/>
        <a:lstStyle/>
        <a:p>
          <a:endParaRPr lang="fr-FR"/>
        </a:p>
      </dgm:t>
    </dgm:pt>
    <dgm:pt modelId="{92EA049D-F3DB-461A-959D-8698A61CDADA}" type="pres">
      <dgm:prSet presAssocID="{5B9EB4C0-1E68-48AE-AF26-3DE02EFE5D06}" presName="parTrans" presStyleLbl="sibTrans2D1" presStyleIdx="5" presStyleCnt="7"/>
      <dgm:spPr/>
      <dgm:t>
        <a:bodyPr/>
        <a:lstStyle/>
        <a:p>
          <a:endParaRPr lang="fr-FR"/>
        </a:p>
      </dgm:t>
    </dgm:pt>
    <dgm:pt modelId="{88188D4A-CCE1-4990-A9B4-FA0168379059}" type="pres">
      <dgm:prSet presAssocID="{5B9EB4C0-1E68-48AE-AF26-3DE02EFE5D06}" presName="connectorText" presStyleLbl="sibTrans2D1" presStyleIdx="5" presStyleCnt="7"/>
      <dgm:spPr/>
      <dgm:t>
        <a:bodyPr/>
        <a:lstStyle/>
        <a:p>
          <a:endParaRPr lang="fr-FR"/>
        </a:p>
      </dgm:t>
    </dgm:pt>
    <dgm:pt modelId="{49BFCD7E-D52E-418B-850F-E0FEDBDC3C1A}" type="pres">
      <dgm:prSet presAssocID="{62C52E52-C1AD-47B5-9DB2-222920B632D5}" presName="node" presStyleLbl="node1" presStyleIdx="5" presStyleCnt="7" custScaleY="34519" custRadScaleRad="96248" custRadScaleInc="-1985">
        <dgm:presLayoutVars>
          <dgm:bulletEnabled val="1"/>
        </dgm:presLayoutVars>
      </dgm:prSet>
      <dgm:spPr/>
      <dgm:t>
        <a:bodyPr/>
        <a:lstStyle/>
        <a:p>
          <a:endParaRPr lang="fr-FR"/>
        </a:p>
      </dgm:t>
    </dgm:pt>
    <dgm:pt modelId="{D73A92E1-6647-4ED8-BAB6-78EC34CB8AD1}" type="pres">
      <dgm:prSet presAssocID="{51BD329E-6830-43BB-B09C-E770653834F2}" presName="parTrans" presStyleLbl="sibTrans2D1" presStyleIdx="6" presStyleCnt="7"/>
      <dgm:spPr/>
      <dgm:t>
        <a:bodyPr/>
        <a:lstStyle/>
        <a:p>
          <a:endParaRPr lang="fr-FR"/>
        </a:p>
      </dgm:t>
    </dgm:pt>
    <dgm:pt modelId="{644D3658-E40F-435C-8159-E49BEEDB7CAC}" type="pres">
      <dgm:prSet presAssocID="{51BD329E-6830-43BB-B09C-E770653834F2}" presName="connectorText" presStyleLbl="sibTrans2D1" presStyleIdx="6" presStyleCnt="7"/>
      <dgm:spPr/>
      <dgm:t>
        <a:bodyPr/>
        <a:lstStyle/>
        <a:p>
          <a:endParaRPr lang="fr-FR"/>
        </a:p>
      </dgm:t>
    </dgm:pt>
    <dgm:pt modelId="{0898BD1C-0D41-48F1-BA11-A3086BB4EAB8}" type="pres">
      <dgm:prSet presAssocID="{429AED82-4220-4FA6-BFD1-9BFC6D52522A}" presName="node" presStyleLbl="node1" presStyleIdx="6" presStyleCnt="7" custScaleY="44898" custRadScaleRad="95987" custRadScaleInc="-33229">
        <dgm:presLayoutVars>
          <dgm:bulletEnabled val="1"/>
        </dgm:presLayoutVars>
      </dgm:prSet>
      <dgm:spPr/>
      <dgm:t>
        <a:bodyPr/>
        <a:lstStyle/>
        <a:p>
          <a:endParaRPr lang="fr-FR"/>
        </a:p>
      </dgm:t>
    </dgm:pt>
  </dgm:ptLst>
  <dgm:cxnLst>
    <dgm:cxn modelId="{198E6182-0C42-49D1-A186-791534C3B7AD}" type="presOf" srcId="{FC2CD8C7-22DE-4FD8-BE5C-B5EFF3818DD1}" destId="{327B7C4E-C444-4ED2-92AB-EFA2130B78B5}" srcOrd="1" destOrd="0" presId="urn:microsoft.com/office/officeart/2005/8/layout/radial5"/>
    <dgm:cxn modelId="{34B2919B-CE63-4FBB-864A-C2833B820880}" type="presOf" srcId="{CC7A09D6-CF51-4503-A499-AEF2F86A612F}" destId="{DF09870F-F5ED-4920-B7E1-9F0D91D7F1CD}" srcOrd="0" destOrd="0" presId="urn:microsoft.com/office/officeart/2005/8/layout/radial5"/>
    <dgm:cxn modelId="{9D8DDBE2-8665-4258-8162-D618F5FCBCC2}" type="presOf" srcId="{EAC09F0B-262C-4FC1-B4B2-6CE1041716FF}" destId="{27F82ACC-B48B-4BAF-B8F5-E19DE7EFBFE6}" srcOrd="0" destOrd="0" presId="urn:microsoft.com/office/officeart/2005/8/layout/radial5"/>
    <dgm:cxn modelId="{B6A2CFE0-34F8-49DB-8441-B2C0B5ACD0EC}" type="presOf" srcId="{51BD329E-6830-43BB-B09C-E770653834F2}" destId="{D73A92E1-6647-4ED8-BAB6-78EC34CB8AD1}" srcOrd="0" destOrd="0" presId="urn:microsoft.com/office/officeart/2005/8/layout/radial5"/>
    <dgm:cxn modelId="{D16FC446-5175-4861-A315-9D5A57865589}" type="presOf" srcId="{D15BCD82-54F2-4B53-AD5B-FCD43A008746}" destId="{15FE29C2-5BA5-4DFC-BAC0-77F2915FA520}" srcOrd="0" destOrd="0" presId="urn:microsoft.com/office/officeart/2005/8/layout/radial5"/>
    <dgm:cxn modelId="{CC854F08-0038-423B-B0E0-970F29816A27}" type="presOf" srcId="{5B9EB4C0-1E68-48AE-AF26-3DE02EFE5D06}" destId="{88188D4A-CCE1-4990-A9B4-FA0168379059}" srcOrd="1" destOrd="0" presId="urn:microsoft.com/office/officeart/2005/8/layout/radial5"/>
    <dgm:cxn modelId="{1814A7BE-2B6D-4D03-AD32-9F7436F3ED3E}" type="presOf" srcId="{3EB26ABE-F2BD-4028-99EC-F1E8582BA826}" destId="{DB595E4D-B805-4A4A-88B2-DF5095B26C26}" srcOrd="0" destOrd="0" presId="urn:microsoft.com/office/officeart/2005/8/layout/radial5"/>
    <dgm:cxn modelId="{3A32EA92-1264-477D-98FE-190BEDF76914}" type="presOf" srcId="{DB17F1C1-8100-4A84-9268-85BC9401DCC5}" destId="{1DFFE085-0465-4C9C-91D0-B8BC9794280B}" srcOrd="0" destOrd="0" presId="urn:microsoft.com/office/officeart/2005/8/layout/radial5"/>
    <dgm:cxn modelId="{DCB5C7AD-9B6E-4C3D-AB81-44363A1E2350}" type="presOf" srcId="{5E9DFCFE-8035-47FF-8737-041E4392E51E}" destId="{A2FC416A-EBC7-46CE-8A00-5E59C50D8257}" srcOrd="0" destOrd="0" presId="urn:microsoft.com/office/officeart/2005/8/layout/radial5"/>
    <dgm:cxn modelId="{28593B54-6CAA-46DD-A60F-B65FBE49C607}" srcId="{CC7A09D6-CF51-4503-A499-AEF2F86A612F}" destId="{62C52E52-C1AD-47B5-9DB2-222920B632D5}" srcOrd="5" destOrd="0" parTransId="{5B9EB4C0-1E68-48AE-AF26-3DE02EFE5D06}" sibTransId="{E35DC3D1-23F4-46B8-A668-702D0A5F3BA7}"/>
    <dgm:cxn modelId="{E66B3D02-D523-4D38-8FB9-08215F8ED1B2}" type="presOf" srcId="{5E9DFCFE-8035-47FF-8737-041E4392E51E}" destId="{C36A42E1-BA91-4E47-B26A-022A82C87076}" srcOrd="1" destOrd="0" presId="urn:microsoft.com/office/officeart/2005/8/layout/radial5"/>
    <dgm:cxn modelId="{CA17E2B8-B90F-46C5-92B9-868F5C1ECE25}" type="presOf" srcId="{FB167E6D-95F4-486A-9684-49CF8F1EDC35}" destId="{57029F2B-C901-4E73-B66B-D494F113F112}" srcOrd="0" destOrd="0" presId="urn:microsoft.com/office/officeart/2005/8/layout/radial5"/>
    <dgm:cxn modelId="{5B87F3EA-BA18-408A-A751-8FE46734F57A}" type="presOf" srcId="{CCC2B308-0DFF-4091-B48B-803AE41778E3}" destId="{FAA93E91-15D2-48FB-9F1C-1C1D6FCB396A}" srcOrd="0" destOrd="0" presId="urn:microsoft.com/office/officeart/2005/8/layout/radial5"/>
    <dgm:cxn modelId="{176934CA-C786-4D2B-AD89-0377A88FFA8D}" type="presOf" srcId="{DB17F1C1-8100-4A84-9268-85BC9401DCC5}" destId="{80B1C042-E483-4375-8C28-86D3502EDF84}" srcOrd="1" destOrd="0" presId="urn:microsoft.com/office/officeart/2005/8/layout/radial5"/>
    <dgm:cxn modelId="{69DBF3AA-50E3-4C2F-93BC-81D38815D9F2}" srcId="{CC7A09D6-CF51-4503-A499-AEF2F86A612F}" destId="{D15BCD82-54F2-4B53-AD5B-FCD43A008746}" srcOrd="0" destOrd="0" parTransId="{5E9DFCFE-8035-47FF-8737-041E4392E51E}" sibTransId="{D82A9993-BEF0-4F2B-A0FE-323133071D30}"/>
    <dgm:cxn modelId="{54292C2D-480A-470D-97D0-4111410C2DC5}" type="presOf" srcId="{3EB26ABE-F2BD-4028-99EC-F1E8582BA826}" destId="{63F394C0-7139-45BF-B22D-425E9C732477}" srcOrd="1" destOrd="0" presId="urn:microsoft.com/office/officeart/2005/8/layout/radial5"/>
    <dgm:cxn modelId="{1A08DAD9-6B25-421D-B495-04859B52649E}" type="presOf" srcId="{7B81B71B-46D0-4A6D-830C-D40787DA03E8}" destId="{01C07FA7-6127-46B1-A25D-7D27D71C42AE}" srcOrd="1" destOrd="0" presId="urn:microsoft.com/office/officeart/2005/8/layout/radial5"/>
    <dgm:cxn modelId="{F89A42BD-F045-4215-8A57-388602CC6D0E}" type="presOf" srcId="{5B9EB4C0-1E68-48AE-AF26-3DE02EFE5D06}" destId="{92EA049D-F3DB-461A-959D-8698A61CDADA}" srcOrd="0" destOrd="0" presId="urn:microsoft.com/office/officeart/2005/8/layout/radial5"/>
    <dgm:cxn modelId="{5EB60F9B-430A-4250-8A8E-CC3E4C6F8DAF}" type="presOf" srcId="{FC2CD8C7-22DE-4FD8-BE5C-B5EFF3818DD1}" destId="{B1A927CB-9F4B-4F29-AD07-9974F3A6F2F9}" srcOrd="0" destOrd="0" presId="urn:microsoft.com/office/officeart/2005/8/layout/radial5"/>
    <dgm:cxn modelId="{CDFB3573-4B81-49BD-859E-E47431F3E0AC}" type="presOf" srcId="{62C52E52-C1AD-47B5-9DB2-222920B632D5}" destId="{49BFCD7E-D52E-418B-850F-E0FEDBDC3C1A}" srcOrd="0" destOrd="0" presId="urn:microsoft.com/office/officeart/2005/8/layout/radial5"/>
    <dgm:cxn modelId="{F461F090-F5F6-4BDA-A241-75A117C7E854}" type="presOf" srcId="{429AED82-4220-4FA6-BFD1-9BFC6D52522A}" destId="{0898BD1C-0D41-48F1-BA11-A3086BB4EAB8}" srcOrd="0" destOrd="0" presId="urn:microsoft.com/office/officeart/2005/8/layout/radial5"/>
    <dgm:cxn modelId="{321CFA61-37FA-497E-93A9-AC6AC7441BB5}" type="presOf" srcId="{7D5AD727-B52D-4C15-8F81-ECF40C366E06}" destId="{7FD38485-6BD0-444D-A652-5E06AE00A9E5}" srcOrd="0" destOrd="0" presId="urn:microsoft.com/office/officeart/2005/8/layout/radial5"/>
    <dgm:cxn modelId="{738194C6-EC65-440B-ACBA-EA2A0BF276CE}" srcId="{CC7A09D6-CF51-4503-A499-AEF2F86A612F}" destId="{AF54BFE1-C9F7-4646-9391-D6163A259868}" srcOrd="4" destOrd="0" parTransId="{3EB26ABE-F2BD-4028-99EC-F1E8582BA826}" sibTransId="{7568927D-FC3D-42AA-B1C2-779A2F90BA1A}"/>
    <dgm:cxn modelId="{A2BEC598-FE8B-4C64-832D-EFF2E6F316C2}" srcId="{CC7A09D6-CF51-4503-A499-AEF2F86A612F}" destId="{429AED82-4220-4FA6-BFD1-9BFC6D52522A}" srcOrd="6" destOrd="0" parTransId="{51BD329E-6830-43BB-B09C-E770653834F2}" sibTransId="{3D00A040-3661-4F05-9AED-3F7171D38CC8}"/>
    <dgm:cxn modelId="{C790FBE2-9566-4A73-92A8-A90A69707CF1}" type="presOf" srcId="{51BD329E-6830-43BB-B09C-E770653834F2}" destId="{644D3658-E40F-435C-8159-E49BEEDB7CAC}" srcOrd="1" destOrd="0" presId="urn:microsoft.com/office/officeart/2005/8/layout/radial5"/>
    <dgm:cxn modelId="{9B22C6CD-3D1B-4DDE-AE75-083131893F2D}" srcId="{EAC09F0B-262C-4FC1-B4B2-6CE1041716FF}" destId="{CC7A09D6-CF51-4503-A499-AEF2F86A612F}" srcOrd="0" destOrd="0" parTransId="{6C9F694C-4D87-42C9-A17F-036DA80877D9}" sibTransId="{E04762FD-5F95-45CE-AE4B-76F0F4EDD05D}"/>
    <dgm:cxn modelId="{ED65F33D-D160-40F6-89F9-CF2D393E6DFD}" type="presOf" srcId="{AF54BFE1-C9F7-4646-9391-D6163A259868}" destId="{CDF56BA1-CC1C-4AF6-9FD5-5ECAD45B1E19}" srcOrd="0" destOrd="0" presId="urn:microsoft.com/office/officeart/2005/8/layout/radial5"/>
    <dgm:cxn modelId="{1F6E322F-7A32-46B3-8384-36E159BC6A7B}" srcId="{CC7A09D6-CF51-4503-A499-AEF2F86A612F}" destId="{7D5AD727-B52D-4C15-8F81-ECF40C366E06}" srcOrd="1" destOrd="0" parTransId="{FC2CD8C7-22DE-4FD8-BE5C-B5EFF3818DD1}" sibTransId="{92842FD9-58C7-469D-B912-ED30619B3461}"/>
    <dgm:cxn modelId="{EDE851F5-EECF-41D5-A859-0BED15D98140}" srcId="{CC7A09D6-CF51-4503-A499-AEF2F86A612F}" destId="{FB167E6D-95F4-486A-9684-49CF8F1EDC35}" srcOrd="3" destOrd="0" parTransId="{DB17F1C1-8100-4A84-9268-85BC9401DCC5}" sibTransId="{CF9EB4C0-46C5-472F-847A-42C49CDB749A}"/>
    <dgm:cxn modelId="{D8FA6842-34A7-474E-AC2D-3FC6D532C5FD}" type="presOf" srcId="{7B81B71B-46D0-4A6D-830C-D40787DA03E8}" destId="{56098039-CBAF-478E-849E-420E970445A4}" srcOrd="0" destOrd="0" presId="urn:microsoft.com/office/officeart/2005/8/layout/radial5"/>
    <dgm:cxn modelId="{E293F5C5-9FA2-4796-846E-318452D9245E}" srcId="{CC7A09D6-CF51-4503-A499-AEF2F86A612F}" destId="{CCC2B308-0DFF-4091-B48B-803AE41778E3}" srcOrd="2" destOrd="0" parTransId="{7B81B71B-46D0-4A6D-830C-D40787DA03E8}" sibTransId="{86F0E311-87DC-4734-807F-C04DD816D27D}"/>
    <dgm:cxn modelId="{639EECE9-B746-4D43-9796-370306595A7E}" type="presParOf" srcId="{27F82ACC-B48B-4BAF-B8F5-E19DE7EFBFE6}" destId="{DF09870F-F5ED-4920-B7E1-9F0D91D7F1CD}" srcOrd="0" destOrd="0" presId="urn:microsoft.com/office/officeart/2005/8/layout/radial5"/>
    <dgm:cxn modelId="{AB00AB43-96A7-416F-A417-6594D766F5CD}" type="presParOf" srcId="{27F82ACC-B48B-4BAF-B8F5-E19DE7EFBFE6}" destId="{A2FC416A-EBC7-46CE-8A00-5E59C50D8257}" srcOrd="1" destOrd="0" presId="urn:microsoft.com/office/officeart/2005/8/layout/radial5"/>
    <dgm:cxn modelId="{D7624438-2A9A-401F-ACA3-606C31372CB1}" type="presParOf" srcId="{A2FC416A-EBC7-46CE-8A00-5E59C50D8257}" destId="{C36A42E1-BA91-4E47-B26A-022A82C87076}" srcOrd="0" destOrd="0" presId="urn:microsoft.com/office/officeart/2005/8/layout/radial5"/>
    <dgm:cxn modelId="{38B0280D-B575-40F5-918D-4C622D20B769}" type="presParOf" srcId="{27F82ACC-B48B-4BAF-B8F5-E19DE7EFBFE6}" destId="{15FE29C2-5BA5-4DFC-BAC0-77F2915FA520}" srcOrd="2" destOrd="0" presId="urn:microsoft.com/office/officeart/2005/8/layout/radial5"/>
    <dgm:cxn modelId="{DEC57CCA-C265-416E-BCCA-73D33B5C0EB6}" type="presParOf" srcId="{27F82ACC-B48B-4BAF-B8F5-E19DE7EFBFE6}" destId="{B1A927CB-9F4B-4F29-AD07-9974F3A6F2F9}" srcOrd="3" destOrd="0" presId="urn:microsoft.com/office/officeart/2005/8/layout/radial5"/>
    <dgm:cxn modelId="{974F5953-2F9F-4C8D-BA41-483A4813AFE4}" type="presParOf" srcId="{B1A927CB-9F4B-4F29-AD07-9974F3A6F2F9}" destId="{327B7C4E-C444-4ED2-92AB-EFA2130B78B5}" srcOrd="0" destOrd="0" presId="urn:microsoft.com/office/officeart/2005/8/layout/radial5"/>
    <dgm:cxn modelId="{3F39F37A-5D4A-4067-8B24-39EC1FFDC0AE}" type="presParOf" srcId="{27F82ACC-B48B-4BAF-B8F5-E19DE7EFBFE6}" destId="{7FD38485-6BD0-444D-A652-5E06AE00A9E5}" srcOrd="4" destOrd="0" presId="urn:microsoft.com/office/officeart/2005/8/layout/radial5"/>
    <dgm:cxn modelId="{B27B0D7F-14CE-4E3E-88F6-3EC7B56D611C}" type="presParOf" srcId="{27F82ACC-B48B-4BAF-B8F5-E19DE7EFBFE6}" destId="{56098039-CBAF-478E-849E-420E970445A4}" srcOrd="5" destOrd="0" presId="urn:microsoft.com/office/officeart/2005/8/layout/radial5"/>
    <dgm:cxn modelId="{7098956B-5990-42FB-8AA9-29CEB3163D22}" type="presParOf" srcId="{56098039-CBAF-478E-849E-420E970445A4}" destId="{01C07FA7-6127-46B1-A25D-7D27D71C42AE}" srcOrd="0" destOrd="0" presId="urn:microsoft.com/office/officeart/2005/8/layout/radial5"/>
    <dgm:cxn modelId="{CC7F5897-F6D9-4F8A-8C57-6D0CC3DC7525}" type="presParOf" srcId="{27F82ACC-B48B-4BAF-B8F5-E19DE7EFBFE6}" destId="{FAA93E91-15D2-48FB-9F1C-1C1D6FCB396A}" srcOrd="6" destOrd="0" presId="urn:microsoft.com/office/officeart/2005/8/layout/radial5"/>
    <dgm:cxn modelId="{B1138556-6D07-4690-8303-A0E18B7E3C82}" type="presParOf" srcId="{27F82ACC-B48B-4BAF-B8F5-E19DE7EFBFE6}" destId="{1DFFE085-0465-4C9C-91D0-B8BC9794280B}" srcOrd="7" destOrd="0" presId="urn:microsoft.com/office/officeart/2005/8/layout/radial5"/>
    <dgm:cxn modelId="{2176947E-21EE-4818-829E-F2B39E0D0AC4}" type="presParOf" srcId="{1DFFE085-0465-4C9C-91D0-B8BC9794280B}" destId="{80B1C042-E483-4375-8C28-86D3502EDF84}" srcOrd="0" destOrd="0" presId="urn:microsoft.com/office/officeart/2005/8/layout/radial5"/>
    <dgm:cxn modelId="{E9A0DB2B-A7C9-4AC5-A47D-918F7DA82A73}" type="presParOf" srcId="{27F82ACC-B48B-4BAF-B8F5-E19DE7EFBFE6}" destId="{57029F2B-C901-4E73-B66B-D494F113F112}" srcOrd="8" destOrd="0" presId="urn:microsoft.com/office/officeart/2005/8/layout/radial5"/>
    <dgm:cxn modelId="{DA54EDF9-98F2-49F2-B697-4F1C4DC284AC}" type="presParOf" srcId="{27F82ACC-B48B-4BAF-B8F5-E19DE7EFBFE6}" destId="{DB595E4D-B805-4A4A-88B2-DF5095B26C26}" srcOrd="9" destOrd="0" presId="urn:microsoft.com/office/officeart/2005/8/layout/radial5"/>
    <dgm:cxn modelId="{A05691B0-DCC1-4576-ADF6-B6BBBBC3CDAF}" type="presParOf" srcId="{DB595E4D-B805-4A4A-88B2-DF5095B26C26}" destId="{63F394C0-7139-45BF-B22D-425E9C732477}" srcOrd="0" destOrd="0" presId="urn:microsoft.com/office/officeart/2005/8/layout/radial5"/>
    <dgm:cxn modelId="{D8867578-2F90-4801-A97B-D6ED6C449716}" type="presParOf" srcId="{27F82ACC-B48B-4BAF-B8F5-E19DE7EFBFE6}" destId="{CDF56BA1-CC1C-4AF6-9FD5-5ECAD45B1E19}" srcOrd="10" destOrd="0" presId="urn:microsoft.com/office/officeart/2005/8/layout/radial5"/>
    <dgm:cxn modelId="{A287E65A-17F2-4EB9-A27F-E732C0D837FA}" type="presParOf" srcId="{27F82ACC-B48B-4BAF-B8F5-E19DE7EFBFE6}" destId="{92EA049D-F3DB-461A-959D-8698A61CDADA}" srcOrd="11" destOrd="0" presId="urn:microsoft.com/office/officeart/2005/8/layout/radial5"/>
    <dgm:cxn modelId="{CDDCA91C-8AF8-4A3C-85EA-64D9F83FEBA3}" type="presParOf" srcId="{92EA049D-F3DB-461A-959D-8698A61CDADA}" destId="{88188D4A-CCE1-4990-A9B4-FA0168379059}" srcOrd="0" destOrd="0" presId="urn:microsoft.com/office/officeart/2005/8/layout/radial5"/>
    <dgm:cxn modelId="{615E73C5-2826-473A-AC82-E6305DFA395D}" type="presParOf" srcId="{27F82ACC-B48B-4BAF-B8F5-E19DE7EFBFE6}" destId="{49BFCD7E-D52E-418B-850F-E0FEDBDC3C1A}" srcOrd="12" destOrd="0" presId="urn:microsoft.com/office/officeart/2005/8/layout/radial5"/>
    <dgm:cxn modelId="{9D54A68C-9EB6-400B-B190-106E67A87A21}" type="presParOf" srcId="{27F82ACC-B48B-4BAF-B8F5-E19DE7EFBFE6}" destId="{D73A92E1-6647-4ED8-BAB6-78EC34CB8AD1}" srcOrd="13" destOrd="0" presId="urn:microsoft.com/office/officeart/2005/8/layout/radial5"/>
    <dgm:cxn modelId="{01F47EFA-47E5-4A0B-B2DC-FC471DA25598}" type="presParOf" srcId="{D73A92E1-6647-4ED8-BAB6-78EC34CB8AD1}" destId="{644D3658-E40F-435C-8159-E49BEEDB7CAC}" srcOrd="0" destOrd="0" presId="urn:microsoft.com/office/officeart/2005/8/layout/radial5"/>
    <dgm:cxn modelId="{3FEFFCEB-4AD9-4C76-AC3A-8F202D272F56}" type="presParOf" srcId="{27F82ACC-B48B-4BAF-B8F5-E19DE7EFBFE6}" destId="{0898BD1C-0D41-48F1-BA11-A3086BB4EAB8}" srcOrd="14"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9870F-F5ED-4920-B7E1-9F0D91D7F1CD}">
      <dsp:nvSpPr>
        <dsp:cNvPr id="0" name=""/>
        <dsp:cNvSpPr/>
      </dsp:nvSpPr>
      <dsp:spPr>
        <a:xfrm>
          <a:off x="2284856" y="1856728"/>
          <a:ext cx="1187759" cy="556204"/>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dirty="0" smtClean="0">
              <a:solidFill>
                <a:sysClr val="windowText" lastClr="000000"/>
              </a:solidFill>
              <a:latin typeface="Calibri"/>
              <a:ea typeface="+mn-ea"/>
              <a:cs typeface="+mn-cs"/>
            </a:rPr>
            <a:t>Compétences</a:t>
          </a:r>
          <a:endParaRPr lang="fr-FR" sz="900" kern="1200" dirty="0">
            <a:solidFill>
              <a:sysClr val="windowText" lastClr="000000"/>
            </a:solidFill>
            <a:latin typeface="Calibri"/>
            <a:ea typeface="+mn-ea"/>
            <a:cs typeface="+mn-cs"/>
          </a:endParaRPr>
        </a:p>
      </dsp:txBody>
      <dsp:txXfrm>
        <a:off x="2458799" y="1938182"/>
        <a:ext cx="839873" cy="393296"/>
      </dsp:txXfrm>
    </dsp:sp>
    <dsp:sp modelId="{A2FC416A-EBC7-46CE-8A00-5E59C50D8257}">
      <dsp:nvSpPr>
        <dsp:cNvPr id="0" name=""/>
        <dsp:cNvSpPr/>
      </dsp:nvSpPr>
      <dsp:spPr>
        <a:xfrm rot="16253861">
          <a:off x="2696063" y="1302453"/>
          <a:ext cx="385103" cy="403838"/>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solidFill>
              <a:sysClr val="windowText" lastClr="000000"/>
            </a:solidFill>
            <a:latin typeface="Calibri"/>
            <a:ea typeface="+mn-ea"/>
            <a:cs typeface="+mn-cs"/>
          </a:endParaRPr>
        </a:p>
      </dsp:txBody>
      <dsp:txXfrm>
        <a:off x="2752923" y="1440979"/>
        <a:ext cx="269572" cy="242302"/>
      </dsp:txXfrm>
    </dsp:sp>
    <dsp:sp modelId="{15FE29C2-5BA5-4DFC-BAC0-77F2915FA520}">
      <dsp:nvSpPr>
        <dsp:cNvPr id="0" name=""/>
        <dsp:cNvSpPr/>
      </dsp:nvSpPr>
      <dsp:spPr>
        <a:xfrm>
          <a:off x="2363109" y="731444"/>
          <a:ext cx="1068983" cy="398773"/>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dirty="0" smtClean="0">
              <a:solidFill>
                <a:sysClr val="windowText" lastClr="000000"/>
              </a:solidFill>
              <a:latin typeface="Calibri"/>
              <a:ea typeface="+mn-ea"/>
              <a:cs typeface="+mn-cs"/>
            </a:rPr>
            <a:t>Concevoir</a:t>
          </a:r>
        </a:p>
      </dsp:txBody>
      <dsp:txXfrm>
        <a:off x="2519658" y="789843"/>
        <a:ext cx="755885" cy="281975"/>
      </dsp:txXfrm>
    </dsp:sp>
    <dsp:sp modelId="{B1A927CB-9F4B-4F29-AD07-9974F3A6F2F9}">
      <dsp:nvSpPr>
        <dsp:cNvPr id="0" name=""/>
        <dsp:cNvSpPr/>
      </dsp:nvSpPr>
      <dsp:spPr>
        <a:xfrm rot="19900543">
          <a:off x="3395688" y="1541858"/>
          <a:ext cx="417147" cy="403838"/>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solidFill>
              <a:sysClr val="windowText" lastClr="000000"/>
            </a:solidFill>
            <a:latin typeface="Calibri"/>
            <a:ea typeface="+mn-ea"/>
            <a:cs typeface="+mn-cs"/>
          </a:endParaRPr>
        </a:p>
      </dsp:txBody>
      <dsp:txXfrm>
        <a:off x="3402940" y="1651367"/>
        <a:ext cx="295996" cy="242302"/>
      </dsp:txXfrm>
    </dsp:sp>
    <dsp:sp modelId="{7FD38485-6BD0-444D-A652-5E06AE00A9E5}">
      <dsp:nvSpPr>
        <dsp:cNvPr id="0" name=""/>
        <dsp:cNvSpPr/>
      </dsp:nvSpPr>
      <dsp:spPr>
        <a:xfrm>
          <a:off x="3769720" y="1125289"/>
          <a:ext cx="1068983" cy="482443"/>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dirty="0" smtClean="0">
              <a:solidFill>
                <a:sysClr val="windowText" lastClr="000000"/>
              </a:solidFill>
              <a:latin typeface="Calibri"/>
              <a:ea typeface="+mn-ea"/>
              <a:cs typeface="+mn-cs"/>
            </a:rPr>
            <a:t>Réaliser</a:t>
          </a:r>
          <a:endParaRPr lang="fr-FR" sz="900" kern="1200" dirty="0">
            <a:solidFill>
              <a:sysClr val="windowText" lastClr="000000"/>
            </a:solidFill>
            <a:latin typeface="Calibri"/>
            <a:ea typeface="+mn-ea"/>
            <a:cs typeface="+mn-cs"/>
          </a:endParaRPr>
        </a:p>
      </dsp:txBody>
      <dsp:txXfrm>
        <a:off x="3926269" y="1195941"/>
        <a:ext cx="755885" cy="341139"/>
      </dsp:txXfrm>
    </dsp:sp>
    <dsp:sp modelId="{56098039-CBAF-478E-849E-420E970445A4}">
      <dsp:nvSpPr>
        <dsp:cNvPr id="0" name=""/>
        <dsp:cNvSpPr/>
      </dsp:nvSpPr>
      <dsp:spPr>
        <a:xfrm rot="771429">
          <a:off x="3529659" y="2115551"/>
          <a:ext cx="298556" cy="403838"/>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solidFill>
              <a:sysClr val="windowText" lastClr="000000"/>
            </a:solidFill>
            <a:latin typeface="Calibri"/>
            <a:ea typeface="+mn-ea"/>
            <a:cs typeface="+mn-cs"/>
          </a:endParaRPr>
        </a:p>
      </dsp:txBody>
      <dsp:txXfrm>
        <a:off x="3530782" y="2186354"/>
        <a:ext cx="208989" cy="242302"/>
      </dsp:txXfrm>
    </dsp:sp>
    <dsp:sp modelId="{FAA93E91-15D2-48FB-9F1C-1C1D6FCB396A}">
      <dsp:nvSpPr>
        <dsp:cNvPr id="0" name=""/>
        <dsp:cNvSpPr/>
      </dsp:nvSpPr>
      <dsp:spPr>
        <a:xfrm>
          <a:off x="3906249" y="2245021"/>
          <a:ext cx="1068983" cy="492651"/>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dirty="0" smtClean="0">
              <a:solidFill>
                <a:sysClr val="windowText" lastClr="000000"/>
              </a:solidFill>
              <a:latin typeface="Calibri"/>
              <a:ea typeface="+mn-ea"/>
              <a:cs typeface="+mn-cs"/>
            </a:rPr>
            <a:t>Expérimenter</a:t>
          </a:r>
          <a:endParaRPr lang="fr-FR" sz="900" kern="1200" dirty="0">
            <a:solidFill>
              <a:sysClr val="windowText" lastClr="000000"/>
            </a:solidFill>
            <a:latin typeface="Calibri"/>
            <a:ea typeface="+mn-ea"/>
            <a:cs typeface="+mn-cs"/>
          </a:endParaRPr>
        </a:p>
      </dsp:txBody>
      <dsp:txXfrm>
        <a:off x="4062798" y="2317168"/>
        <a:ext cx="755885" cy="348357"/>
      </dsp:txXfrm>
    </dsp:sp>
    <dsp:sp modelId="{1DFFE085-0465-4C9C-91D0-B8BC9794280B}">
      <dsp:nvSpPr>
        <dsp:cNvPr id="0" name=""/>
        <dsp:cNvSpPr/>
      </dsp:nvSpPr>
      <dsp:spPr>
        <a:xfrm rot="3130689">
          <a:off x="3108340" y="2510001"/>
          <a:ext cx="436773" cy="403838"/>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solidFill>
              <a:sysClr val="windowText" lastClr="000000"/>
            </a:solidFill>
            <a:latin typeface="Calibri"/>
            <a:ea typeface="+mn-ea"/>
            <a:cs typeface="+mn-cs"/>
          </a:endParaRPr>
        </a:p>
      </dsp:txBody>
      <dsp:txXfrm>
        <a:off x="3131770" y="2542919"/>
        <a:ext cx="315622" cy="242302"/>
      </dsp:txXfrm>
    </dsp:sp>
    <dsp:sp modelId="{57029F2B-C901-4E73-B66B-D494F113F112}">
      <dsp:nvSpPr>
        <dsp:cNvPr id="0" name=""/>
        <dsp:cNvSpPr/>
      </dsp:nvSpPr>
      <dsp:spPr>
        <a:xfrm>
          <a:off x="3207076" y="3038281"/>
          <a:ext cx="1068983" cy="416059"/>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dirty="0" smtClean="0">
              <a:solidFill>
                <a:sysClr val="windowText" lastClr="000000"/>
              </a:solidFill>
              <a:latin typeface="Calibri"/>
              <a:ea typeface="+mn-ea"/>
              <a:cs typeface="+mn-cs"/>
            </a:rPr>
            <a:t>Analyser</a:t>
          </a:r>
        </a:p>
      </dsp:txBody>
      <dsp:txXfrm>
        <a:off x="3363625" y="3099211"/>
        <a:ext cx="755885" cy="294199"/>
      </dsp:txXfrm>
    </dsp:sp>
    <dsp:sp modelId="{DB595E4D-B805-4A4A-88B2-DF5095B26C26}">
      <dsp:nvSpPr>
        <dsp:cNvPr id="0" name=""/>
        <dsp:cNvSpPr/>
      </dsp:nvSpPr>
      <dsp:spPr>
        <a:xfrm rot="7359830">
          <a:off x="2305460" y="2511263"/>
          <a:ext cx="404991" cy="403838"/>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solidFill>
              <a:sysClr val="windowText" lastClr="000000"/>
            </a:solidFill>
            <a:latin typeface="Calibri"/>
            <a:ea typeface="+mn-ea"/>
            <a:cs typeface="+mn-cs"/>
          </a:endParaRPr>
        </a:p>
      </dsp:txBody>
      <dsp:txXfrm rot="10800000">
        <a:off x="2398729" y="2541035"/>
        <a:ext cx="283840" cy="242302"/>
      </dsp:txXfrm>
    </dsp:sp>
    <dsp:sp modelId="{CDF56BA1-CC1C-4AF6-9FD5-5ECAD45B1E19}">
      <dsp:nvSpPr>
        <dsp:cNvPr id="0" name=""/>
        <dsp:cNvSpPr/>
      </dsp:nvSpPr>
      <dsp:spPr>
        <a:xfrm>
          <a:off x="1631673" y="3038287"/>
          <a:ext cx="1068983" cy="416059"/>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dirty="0" smtClean="0">
              <a:solidFill>
                <a:sysClr val="windowText" lastClr="000000"/>
              </a:solidFill>
              <a:latin typeface="Calibri"/>
              <a:ea typeface="+mn-ea"/>
              <a:cs typeface="+mn-cs"/>
            </a:rPr>
            <a:t>Modéliser</a:t>
          </a:r>
        </a:p>
      </dsp:txBody>
      <dsp:txXfrm>
        <a:off x="1788222" y="3099217"/>
        <a:ext cx="755885" cy="294199"/>
      </dsp:txXfrm>
    </dsp:sp>
    <dsp:sp modelId="{92EA049D-F3DB-461A-959D-8698A61CDADA}">
      <dsp:nvSpPr>
        <dsp:cNvPr id="0" name=""/>
        <dsp:cNvSpPr/>
      </dsp:nvSpPr>
      <dsp:spPr>
        <a:xfrm rot="9997946">
          <a:off x="1947403" y="2119895"/>
          <a:ext cx="288959" cy="403838"/>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solidFill>
              <a:sysClr val="windowText" lastClr="000000"/>
            </a:solidFill>
            <a:latin typeface="Calibri"/>
            <a:ea typeface="+mn-ea"/>
            <a:cs typeface="+mn-cs"/>
          </a:endParaRPr>
        </a:p>
      </dsp:txBody>
      <dsp:txXfrm rot="10800000">
        <a:off x="2032917" y="2190642"/>
        <a:ext cx="202271" cy="242302"/>
      </dsp:txXfrm>
    </dsp:sp>
    <dsp:sp modelId="{49BFCD7E-D52E-418B-850F-E0FEDBDC3C1A}">
      <dsp:nvSpPr>
        <dsp:cNvPr id="0" name=""/>
        <dsp:cNvSpPr/>
      </dsp:nvSpPr>
      <dsp:spPr>
        <a:xfrm>
          <a:off x="843962" y="2306849"/>
          <a:ext cx="1068983" cy="369002"/>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dirty="0" smtClean="0">
              <a:solidFill>
                <a:sysClr val="windowText" lastClr="000000"/>
              </a:solidFill>
              <a:latin typeface="Calibri"/>
              <a:ea typeface="+mn-ea"/>
              <a:cs typeface="+mn-cs"/>
            </a:rPr>
            <a:t>Résoudre</a:t>
          </a:r>
        </a:p>
      </dsp:txBody>
      <dsp:txXfrm>
        <a:off x="1000511" y="2360888"/>
        <a:ext cx="755885" cy="260924"/>
      </dsp:txXfrm>
    </dsp:sp>
    <dsp:sp modelId="{D73A92E1-6647-4ED8-BAB6-78EC34CB8AD1}">
      <dsp:nvSpPr>
        <dsp:cNvPr id="0" name=""/>
        <dsp:cNvSpPr/>
      </dsp:nvSpPr>
      <dsp:spPr>
        <a:xfrm rot="12601610">
          <a:off x="2006711" y="1540305"/>
          <a:ext cx="385493" cy="403838"/>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solidFill>
              <a:sysClr val="windowText" lastClr="000000"/>
            </a:solidFill>
            <a:latin typeface="Calibri"/>
            <a:ea typeface="+mn-ea"/>
            <a:cs typeface="+mn-cs"/>
          </a:endParaRPr>
        </a:p>
      </dsp:txBody>
      <dsp:txXfrm rot="10800000">
        <a:off x="2114599" y="1650008"/>
        <a:ext cx="269845" cy="242302"/>
      </dsp:txXfrm>
    </dsp:sp>
    <dsp:sp modelId="{0898BD1C-0D41-48F1-BA11-A3086BB4EAB8}">
      <dsp:nvSpPr>
        <dsp:cNvPr id="0" name=""/>
        <dsp:cNvSpPr/>
      </dsp:nvSpPr>
      <dsp:spPr>
        <a:xfrm>
          <a:off x="1012761" y="1125290"/>
          <a:ext cx="1068983" cy="479952"/>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dirty="0" smtClean="0">
              <a:solidFill>
                <a:sysClr val="windowText" lastClr="000000"/>
              </a:solidFill>
              <a:latin typeface="Calibri"/>
              <a:ea typeface="+mn-ea"/>
              <a:cs typeface="+mn-cs"/>
            </a:rPr>
            <a:t>Communiquer</a:t>
          </a:r>
        </a:p>
      </dsp:txBody>
      <dsp:txXfrm>
        <a:off x="1169310" y="1195577"/>
        <a:ext cx="755885" cy="33937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0063AF53-F080-4EED-89A2-71072976191D}" type="datetimeFigureOut">
              <a:rPr lang="fr-FR" smtClean="0"/>
              <a:t>31/03/2015</a:t>
            </a:fld>
            <a:endParaRPr lang="fr-FR"/>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998AF3D6-EEB2-48C0-A05A-3B4761F0DBE6}" type="slidenum">
              <a:rPr lang="fr-FR" smtClean="0"/>
              <a:t>‹N°›</a:t>
            </a:fld>
            <a:endParaRPr lang="fr-FR"/>
          </a:p>
        </p:txBody>
      </p:sp>
    </p:spTree>
    <p:extLst>
      <p:ext uri="{BB962C8B-B14F-4D97-AF65-F5344CB8AC3E}">
        <p14:creationId xmlns:p14="http://schemas.microsoft.com/office/powerpoint/2010/main" val="337714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08F55C5-7F94-4427-AC6E-B68A66649CA8}" type="datetimeFigureOut">
              <a:rPr lang="fr-FR" smtClean="0"/>
              <a:pPr/>
              <a:t>31/03/2015</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A6C0AD0-4698-40B9-9B24-B1F3CB29CF02}" type="slidenum">
              <a:rPr lang="fr-FR" smtClean="0"/>
              <a:pPr/>
              <a:t>‹N°›</a:t>
            </a:fld>
            <a:endParaRPr lang="fr-FR"/>
          </a:p>
        </p:txBody>
      </p:sp>
    </p:spTree>
    <p:extLst>
      <p:ext uri="{BB962C8B-B14F-4D97-AF65-F5344CB8AC3E}">
        <p14:creationId xmlns:p14="http://schemas.microsoft.com/office/powerpoint/2010/main" val="93033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9D56727F-6563-47CD-B250-CBA7B4B4FBDE}" type="datetime1">
              <a:rPr lang="fr-FR" smtClean="0"/>
              <a:t>31/03/2015</a:t>
            </a:fld>
            <a:endParaRPr lang="fr-BE"/>
          </a:p>
        </p:txBody>
      </p:sp>
      <p:sp>
        <p:nvSpPr>
          <p:cNvPr id="17" name="Espace réservé du pied de page 16"/>
          <p:cNvSpPr>
            <a:spLocks noGrp="1"/>
          </p:cNvSpPr>
          <p:nvPr>
            <p:ph type="ftr" sz="quarter" idx="11"/>
          </p:nvPr>
        </p:nvSpPr>
        <p:spPr bwMode="auto">
          <a:xfrm>
            <a:off x="2270760" y="6473952"/>
            <a:ext cx="6189672" cy="384048"/>
          </a:xfrm>
        </p:spPr>
        <p:txBody>
          <a:bodyPr/>
          <a:lstStyle/>
          <a:p>
            <a:r>
              <a:rPr lang="fr-BE" smtClean="0"/>
              <a:t>Xavier Pessoles - Jean-Pierre Pupier</a:t>
            </a:r>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pPr/>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9ABCAB6-D49B-46FD-870F-99E10975C18F}" type="datetime1">
              <a:rPr lang="fr-FR" smtClean="0"/>
              <a:t>31/03/2015</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EEDBEA9-D968-4EC1-A19A-1F76B691A58C}" type="datetime1">
              <a:rPr lang="fr-FR" smtClean="0"/>
              <a:t>31/03/2015</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8" name="Espace réservé du contenu 7"/>
          <p:cNvSpPr>
            <a:spLocks noGrp="1"/>
          </p:cNvSpPr>
          <p:nvPr>
            <p:ph sz="quarter" idx="1"/>
          </p:nvPr>
        </p:nvSpPr>
        <p:spPr>
          <a:xfrm>
            <a:off x="457200" y="1196752"/>
            <a:ext cx="7467600" cy="5277200"/>
          </a:xfrm>
        </p:spPr>
        <p:txBody>
          <a:bodyPr/>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9FC95688-4DB0-4F51-94A9-29BA89D545B3}" type="datetime1">
              <a:rPr lang="fr-FR" smtClean="0"/>
              <a:t>31/03/2015</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a:p>
        </p:txBody>
      </p:sp>
      <p:sp>
        <p:nvSpPr>
          <p:cNvPr id="10" name="Espace réservé du pied de page 9"/>
          <p:cNvSpPr>
            <a:spLocks noGrp="1"/>
          </p:cNvSpPr>
          <p:nvPr>
            <p:ph type="ftr" sz="quarter" idx="16"/>
          </p:nvPr>
        </p:nvSpPr>
        <p:spPr/>
        <p:txBody>
          <a:bodyPr rtlCol="0"/>
          <a:lstStyle/>
          <a:p>
            <a:r>
              <a:rPr lang="fr-BE" smtClean="0"/>
              <a:t>Xavier Pessoles - Jean-Pierre Pupier</a:t>
            </a:r>
            <a:endParaRPr lang="fr-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20848678-D788-46FE-B700-C9269C74C891}" type="datetime1">
              <a:rPr lang="fr-FR" smtClean="0"/>
              <a:t>31/03/2015</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r>
              <a:rPr lang="fr-BE" smtClean="0"/>
              <a:t>Xavier Pessoles - Jean-Pierre Pupier</a:t>
            </a:r>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fld id="{79C16800-6255-4A73-95D9-53ECCA86BF18}" type="datetime1">
              <a:rPr lang="fr-FR" smtClean="0"/>
              <a:t>31/03/2015</a:t>
            </a:fld>
            <a:endParaRPr lang="fr-BE"/>
          </a:p>
        </p:txBody>
      </p:sp>
      <p:sp>
        <p:nvSpPr>
          <p:cNvPr id="6" name="Espace réservé du pied de page 5"/>
          <p:cNvSpPr>
            <a:spLocks noGrp="1"/>
          </p:cNvSpPr>
          <p:nvPr>
            <p:ph type="ftr" sz="quarter" idx="11"/>
          </p:nvPr>
        </p:nvSpPr>
        <p:spPr/>
        <p:txBody>
          <a:bodyPr/>
          <a:lstStyle/>
          <a:p>
            <a:r>
              <a:rPr lang="fr-BE" smtClean="0"/>
              <a:t>Xavier Pessoles - Jean-Pierre Pupier</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fld id="{2ECF0889-EA02-48F1-86FE-1B2AAC4C247E}" type="datetime1">
              <a:rPr lang="fr-FR" smtClean="0"/>
              <a:t>31/03/2015</a:t>
            </a:fld>
            <a:endParaRPr lang="fr-BE"/>
          </a:p>
        </p:txBody>
      </p:sp>
      <p:sp>
        <p:nvSpPr>
          <p:cNvPr id="8" name="Espace réservé du pied de page 7"/>
          <p:cNvSpPr>
            <a:spLocks noGrp="1"/>
          </p:cNvSpPr>
          <p:nvPr>
            <p:ph type="ftr" sz="quarter" idx="11"/>
          </p:nvPr>
        </p:nvSpPr>
        <p:spPr/>
        <p:txBody>
          <a:bodyPr/>
          <a:lstStyle/>
          <a:p>
            <a:r>
              <a:rPr lang="fr-BE" smtClean="0"/>
              <a:t>Xavier Pessoles - Jean-Pierre Pupier</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6" name="Espace réservé de la date 5"/>
          <p:cNvSpPr>
            <a:spLocks noGrp="1"/>
          </p:cNvSpPr>
          <p:nvPr>
            <p:ph type="dt" sz="half" idx="10"/>
          </p:nvPr>
        </p:nvSpPr>
        <p:spPr/>
        <p:txBody>
          <a:bodyPr rtlCol="0"/>
          <a:lstStyle/>
          <a:p>
            <a:fld id="{712E9D54-6766-4EFC-BDD9-0C3193CEE8BD}" type="datetime1">
              <a:rPr lang="fr-FR" smtClean="0"/>
              <a:t>31/03/2015</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469AE92-F693-4AF4-B39E-ECB41C1DA14C}" type="datetime1">
              <a:rPr lang="fr-FR" smtClean="0"/>
              <a:t>31/03/2015</a:t>
            </a:fld>
            <a:endParaRPr lang="fr-BE"/>
          </a:p>
        </p:txBody>
      </p:sp>
      <p:sp>
        <p:nvSpPr>
          <p:cNvPr id="3" name="Espace réservé du pied de page 2"/>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15EB620E-D183-4F2A-BD4F-6B1729D1A0DE}" type="datetime1">
              <a:rPr lang="fr-FR" smtClean="0"/>
              <a:t>31/03/2015</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r>
              <a:rPr lang="fr-BE" smtClean="0"/>
              <a:t>Xavier Pessoles - Jean-Pierre Pupier</a:t>
            </a:r>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2D38B004-A344-4981-8789-E15D3302231A}" type="datetime1">
              <a:rPr lang="fr-FR" smtClean="0"/>
              <a:t>31/03/2015</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116632"/>
            <a:ext cx="7467600" cy="864096"/>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196752"/>
            <a:ext cx="7467600" cy="527720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2E150F-AA26-4E99-A02A-7CA355CA54B4}" type="datetime1">
              <a:rPr lang="fr-FR" smtClean="0"/>
              <a:t>31/03/2015</a:t>
            </a:fld>
            <a:endParaRPr lang="fr-BE"/>
          </a:p>
        </p:txBody>
      </p:sp>
      <p:sp>
        <p:nvSpPr>
          <p:cNvPr id="3" name="Espace réservé du pied de page 2"/>
          <p:cNvSpPr>
            <a:spLocks noGrp="1"/>
          </p:cNvSpPr>
          <p:nvPr>
            <p:ph type="ftr" sz="quarter" idx="3"/>
          </p:nvPr>
        </p:nvSpPr>
        <p:spPr>
          <a:xfrm>
            <a:off x="76200" y="6625806"/>
            <a:ext cx="7692784" cy="232193"/>
          </a:xfrm>
          <a:prstGeom prst="rect">
            <a:avLst/>
          </a:prstGeom>
        </p:spPr>
        <p:txBody>
          <a:bodyPr vert="horz" anchor="ctr" anchorCtr="0"/>
          <a:lstStyle>
            <a:lvl1pPr algn="ctr" eaLnBrk="1" latinLnBrk="0" hangingPunct="1">
              <a:defRPr kumimoji="0" sz="1000">
                <a:solidFill>
                  <a:schemeClr val="tx2"/>
                </a:solidFill>
              </a:defRPr>
            </a:lvl1pPr>
          </a:lstStyle>
          <a:p>
            <a:r>
              <a:rPr lang="fr-BE" smtClean="0"/>
              <a:t>Xavier Pessoles - Jean-Pierre Pupier</a:t>
            </a:r>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latin typeface="Calibri" panose="020F0502020204030204" pitchFamily="34" charset="0"/>
              </a:defRPr>
            </a:lvl1pPr>
          </a:lstStyle>
          <a:p>
            <a:fld id="{CF4668DC-857F-487D-BFFA-8C0CA5037977}" type="slidenum">
              <a:rPr lang="fr-BE" smtClean="0"/>
              <a:pPr/>
              <a:t>‹N°›</a:t>
            </a:fld>
            <a:endParaRPr lang="fr-BE"/>
          </a:p>
        </p:txBody>
      </p:sp>
      <p:sp>
        <p:nvSpPr>
          <p:cNvPr id="15" name="Connecteur droit 14"/>
          <p:cNvSpPr>
            <a:spLocks noChangeShapeType="1"/>
          </p:cNvSpPr>
          <p:nvPr userDrawn="1"/>
        </p:nvSpPr>
        <p:spPr bwMode="auto">
          <a:xfrm rot="16200000" flipV="1">
            <a:off x="3505200" y="-2376264"/>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pic>
        <p:nvPicPr>
          <p:cNvPr id="17" name="Picture 2" descr="C:\Users\Xavier\Desktop\Perso\Concours\Mines_Ponts\Sujet_XP\Sujet_03\png\logo_ptsi.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768984" y="6393614"/>
            <a:ext cx="936104" cy="46438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12" Type="http://schemas.openxmlformats.org/officeDocument/2006/relationships/image" Target="../media/image3.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diagramLayout" Target="../diagrams/layout1.xml"/><Relationship Id="rId11" Type="http://schemas.openxmlformats.org/officeDocument/2006/relationships/package" Target="../embeddings/Microsoft_Word_Document1.docx"/><Relationship Id="rId5" Type="http://schemas.openxmlformats.org/officeDocument/2006/relationships/diagramData" Target="../diagrams/data1.xml"/><Relationship Id="rId10" Type="http://schemas.openxmlformats.org/officeDocument/2006/relationships/oleObject" Target="../embeddings/oleObject1.bin"/><Relationship Id="rId4" Type="http://schemas.openxmlformats.org/officeDocument/2006/relationships/image" Target="../media/image5.gif"/><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jpe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51720" y="1268760"/>
            <a:ext cx="6406480" cy="3389762"/>
          </a:xfrm>
        </p:spPr>
        <p:txBody>
          <a:bodyPr>
            <a:normAutofit fontScale="90000"/>
          </a:bodyPr>
          <a:lstStyle/>
          <a:p>
            <a:r>
              <a:rPr lang="fr-FR" i="1" dirty="0" smtClean="0"/>
              <a:t>Étude </a:t>
            </a:r>
            <a:r>
              <a:rPr lang="fr-FR" i="1" dirty="0"/>
              <a:t>des systèmes </a:t>
            </a:r>
            <a:r>
              <a:rPr lang="fr-FR" i="1" dirty="0" smtClean="0"/>
              <a:t>mécaniques </a:t>
            </a:r>
            <a:r>
              <a:rPr lang="fr-FR" i="1" dirty="0"/>
              <a:t/>
            </a:r>
            <a:br>
              <a:rPr lang="fr-FR" i="1" dirty="0"/>
            </a:br>
            <a:r>
              <a:rPr lang="fr-FR" i="1" dirty="0"/>
              <a:t>Analyser – Concevoir – Réaliser</a:t>
            </a:r>
            <a:br>
              <a:rPr lang="fr-FR" i="1" dirty="0"/>
            </a:br>
            <a:r>
              <a:rPr lang="fr-FR" i="1" dirty="0" smtClean="0"/>
              <a:t/>
            </a:r>
            <a:br>
              <a:rPr lang="fr-FR" i="1" dirty="0" smtClean="0"/>
            </a:br>
            <a:r>
              <a:rPr lang="fr-FR" i="1" dirty="0" err="1" smtClean="0"/>
              <a:t>Réaliser</a:t>
            </a:r>
            <a:r>
              <a:rPr lang="fr-FR" i="1" dirty="0" smtClean="0"/>
              <a:t> – </a:t>
            </a:r>
            <a:r>
              <a:rPr lang="fr-FR" i="1" dirty="0" smtClean="0"/>
              <a:t>Chapitre </a:t>
            </a:r>
            <a:r>
              <a:rPr lang="fr-FR" i="1" dirty="0"/>
              <a:t>2</a:t>
            </a:r>
            <a:br>
              <a:rPr lang="fr-FR" i="1" dirty="0"/>
            </a:br>
            <a:r>
              <a:rPr lang="fr-FR" i="1" dirty="0" smtClean="0"/>
              <a:t>Mise en forme des bruts</a:t>
            </a:r>
            <a:r>
              <a:rPr lang="fr-FR" dirty="0"/>
              <a:t/>
            </a:r>
            <a:br>
              <a:rPr lang="fr-FR" dirty="0"/>
            </a:br>
            <a:endParaRPr lang="fr-FR" dirty="0"/>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a:t>
            </a:fld>
            <a:endParaRPr lang="fr-BE"/>
          </a:p>
        </p:txBody>
      </p:sp>
      <p:pic>
        <p:nvPicPr>
          <p:cNvPr id="3074" name="Picture 2" descr="C:\Users\Xavier\Desktop\Perso\Concours\Mines_Ponts\Sujet_XP\Sujet_03\png\logo_pts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6224690"/>
            <a:ext cx="1152128" cy="5715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http://photos.dassault-aviation.com/galerie/mod_ajaris/modules/display/img/vid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photos.dassault-aviation.com/galerie/mod_ajaris/modules/display/img/vid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me 13"/>
          <p:cNvGraphicFramePr/>
          <p:nvPr>
            <p:extLst>
              <p:ext uri="{D42A27DB-BD31-4B8C-83A1-F6EECF244321}">
                <p14:modId xmlns:p14="http://schemas.microsoft.com/office/powerpoint/2010/main" val="2943900277"/>
              </p:ext>
            </p:extLst>
          </p:nvPr>
        </p:nvGraphicFramePr>
        <p:xfrm>
          <a:off x="3173301" y="3212976"/>
          <a:ext cx="5757473" cy="41196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graphicFrame>
        <p:nvGraphicFramePr>
          <p:cNvPr id="7" name="Objet 6"/>
          <p:cNvGraphicFramePr>
            <a:graphicFrameLocks noChangeAspect="1"/>
          </p:cNvGraphicFramePr>
          <p:nvPr>
            <p:extLst>
              <p:ext uri="{D42A27DB-BD31-4B8C-83A1-F6EECF244321}">
                <p14:modId xmlns:p14="http://schemas.microsoft.com/office/powerpoint/2010/main" val="4276887227"/>
              </p:ext>
            </p:extLst>
          </p:nvPr>
        </p:nvGraphicFramePr>
        <p:xfrm>
          <a:off x="1979712" y="188640"/>
          <a:ext cx="6630988" cy="1395413"/>
        </p:xfrm>
        <a:graphic>
          <a:graphicData uri="http://schemas.openxmlformats.org/presentationml/2006/ole">
            <mc:AlternateContent xmlns:mc="http://schemas.openxmlformats.org/markup-compatibility/2006">
              <mc:Choice xmlns:v="urn:schemas-microsoft-com:vml" Requires="v">
                <p:oleObj spid="_x0000_s1041" name="Document" r:id="rId11" imgW="6630766" imgH="1395354" progId="Word.Document.12">
                  <p:embed/>
                </p:oleObj>
              </mc:Choice>
              <mc:Fallback>
                <p:oleObj name="Document" r:id="rId11" imgW="6630766" imgH="1395354" progId="Word.Document.12">
                  <p:embed/>
                  <p:pic>
                    <p:nvPicPr>
                      <p:cNvPr id="0" name=""/>
                      <p:cNvPicPr/>
                      <p:nvPr/>
                    </p:nvPicPr>
                    <p:blipFill>
                      <a:blip r:embed="rId12"/>
                      <a:stretch>
                        <a:fillRect/>
                      </a:stretch>
                    </p:blipFill>
                    <p:spPr>
                      <a:xfrm>
                        <a:off x="1979712" y="188640"/>
                        <a:ext cx="6630988" cy="1395413"/>
                      </a:xfrm>
                      <a:prstGeom prst="rect">
                        <a:avLst/>
                      </a:prstGeom>
                    </p:spPr>
                  </p:pic>
                </p:oleObj>
              </mc:Fallback>
            </mc:AlternateContent>
          </a:graphicData>
        </a:graphic>
      </p:graphicFrame>
    </p:spTree>
    <p:extLst>
      <p:ext uri="{BB962C8B-B14F-4D97-AF65-F5344CB8AC3E}">
        <p14:creationId xmlns:p14="http://schemas.microsoft.com/office/powerpoint/2010/main" val="4076409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Mise en forme des métaux en feuille</a:t>
            </a:r>
            <a:br>
              <a:rPr lang="fr-FR" dirty="0" smtClean="0"/>
            </a:br>
            <a:r>
              <a:rPr lang="fr-FR" dirty="0" smtClean="0"/>
              <a:t>Pliage</a:t>
            </a:r>
            <a:endParaRPr lang="fr-FR" dirty="0"/>
          </a:p>
        </p:txBody>
      </p:sp>
      <p:sp>
        <p:nvSpPr>
          <p:cNvPr id="3" name="Espace réservé du contenu 2"/>
          <p:cNvSpPr>
            <a:spLocks noGrp="1"/>
          </p:cNvSpPr>
          <p:nvPr>
            <p:ph sz="quarter" idx="1"/>
          </p:nvPr>
        </p:nvSpPr>
        <p:spPr/>
        <p:txBody>
          <a:bodyPr/>
          <a:lstStyle/>
          <a:p>
            <a:endParaRPr lang="fr-F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9"/>
          <p:cNvPicPr/>
          <p:nvPr/>
        </p:nvPicPr>
        <p:blipFill>
          <a:blip r:embed="rId2" cstate="print">
            <a:lum bright="18000"/>
          </a:blip>
          <a:srcRect/>
          <a:stretch>
            <a:fillRect/>
          </a:stretch>
        </p:blipFill>
        <p:spPr bwMode="auto">
          <a:xfrm>
            <a:off x="1187624" y="1700808"/>
            <a:ext cx="7239869" cy="2173332"/>
          </a:xfrm>
          <a:prstGeom prst="rect">
            <a:avLst/>
          </a:prstGeom>
          <a:noFill/>
          <a:ln w="9525">
            <a:noFill/>
            <a:miter lim="800000"/>
            <a:headEnd/>
            <a:tailEnd/>
          </a:ln>
        </p:spPr>
      </p:pic>
    </p:spTree>
    <p:extLst>
      <p:ext uri="{BB962C8B-B14F-4D97-AF65-F5344CB8AC3E}">
        <p14:creationId xmlns:p14="http://schemas.microsoft.com/office/powerpoint/2010/main" val="257776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Mise en forme des métaux en feuille</a:t>
            </a:r>
            <a:br>
              <a:rPr lang="fr-FR" dirty="0" smtClean="0"/>
            </a:br>
            <a:r>
              <a:rPr lang="fr-FR" dirty="0" smtClean="0"/>
              <a:t>Emboutissage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9-1"/>
          <p:cNvPicPr>
            <a:picLocks noGrp="1"/>
          </p:cNvPicPr>
          <p:nvPr>
            <p:ph sz="quarter" idx="1"/>
          </p:nvPr>
        </p:nvPicPr>
        <p:blipFill>
          <a:blip r:embed="rId2" cstate="print">
            <a:lum bright="6000"/>
          </a:blip>
          <a:srcRect/>
          <a:stretch>
            <a:fillRect/>
          </a:stretch>
        </p:blipFill>
        <p:spPr bwMode="auto">
          <a:xfrm>
            <a:off x="2411760" y="1340768"/>
            <a:ext cx="4227875" cy="2742406"/>
          </a:xfrm>
          <a:prstGeom prst="rect">
            <a:avLst/>
          </a:prstGeom>
          <a:noFill/>
          <a:ln w="9525">
            <a:noFill/>
            <a:miter lim="800000"/>
            <a:headEnd/>
            <a:tailEnd/>
          </a:ln>
        </p:spPr>
      </p:pic>
      <p:pic>
        <p:nvPicPr>
          <p:cNvPr id="7" name="Image 6" descr="9-2"/>
          <p:cNvPicPr/>
          <p:nvPr/>
        </p:nvPicPr>
        <p:blipFill>
          <a:blip r:embed="rId3" cstate="print">
            <a:lum bright="12000"/>
          </a:blip>
          <a:srcRect/>
          <a:stretch>
            <a:fillRect/>
          </a:stretch>
        </p:blipFill>
        <p:spPr bwMode="auto">
          <a:xfrm>
            <a:off x="467544" y="4509120"/>
            <a:ext cx="7345575" cy="1851144"/>
          </a:xfrm>
          <a:prstGeom prst="rect">
            <a:avLst/>
          </a:prstGeom>
          <a:noFill/>
          <a:ln w="9525">
            <a:noFill/>
            <a:miter lim="800000"/>
            <a:headEnd/>
            <a:tailEnd/>
          </a:ln>
        </p:spPr>
      </p:pic>
    </p:spTree>
    <p:extLst>
      <p:ext uri="{BB962C8B-B14F-4D97-AF65-F5344CB8AC3E}">
        <p14:creationId xmlns:p14="http://schemas.microsoft.com/office/powerpoint/2010/main" val="3760419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Mise en forme des métaux en feuille</a:t>
            </a:r>
            <a:br>
              <a:rPr lang="fr-FR" dirty="0" smtClean="0"/>
            </a:br>
            <a:r>
              <a:rPr lang="fr-FR" dirty="0" smtClean="0"/>
              <a:t>Repoussage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9-3"/>
          <p:cNvPicPr>
            <a:picLocks noGrp="1"/>
          </p:cNvPicPr>
          <p:nvPr>
            <p:ph sz="quarter" idx="1"/>
          </p:nvPr>
        </p:nvPicPr>
        <p:blipFill>
          <a:blip r:embed="rId2" cstate="print">
            <a:lum bright="6000"/>
          </a:blip>
          <a:srcRect/>
          <a:stretch>
            <a:fillRect/>
          </a:stretch>
        </p:blipFill>
        <p:spPr bwMode="auto">
          <a:xfrm>
            <a:off x="1043608" y="2852936"/>
            <a:ext cx="7348686" cy="2067520"/>
          </a:xfrm>
          <a:prstGeom prst="rect">
            <a:avLst/>
          </a:prstGeom>
          <a:noFill/>
          <a:ln w="9525">
            <a:noFill/>
            <a:miter lim="800000"/>
            <a:headEnd/>
            <a:tailEnd/>
          </a:ln>
        </p:spPr>
      </p:pic>
    </p:spTree>
    <p:extLst>
      <p:ext uri="{BB962C8B-B14F-4D97-AF65-F5344CB8AC3E}">
        <p14:creationId xmlns:p14="http://schemas.microsoft.com/office/powerpoint/2010/main" val="291180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Mise en forme des métaux en feuille</a:t>
            </a:r>
            <a:br>
              <a:rPr lang="fr-FR" dirty="0" smtClean="0"/>
            </a:br>
            <a:r>
              <a:rPr lang="fr-FR" dirty="0" smtClean="0"/>
              <a:t>Poinçonnage et Grignotage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C:\Users\Xavier\Desktop\03_Procedes\png\poinconnage.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651317" y="1841749"/>
            <a:ext cx="5079365" cy="3987302"/>
          </a:xfrm>
          <a:prstGeom prst="rect">
            <a:avLst/>
          </a:prstGeom>
          <a:noFill/>
          <a:ln>
            <a:noFill/>
          </a:ln>
        </p:spPr>
      </p:pic>
    </p:spTree>
    <p:extLst>
      <p:ext uri="{BB962C8B-B14F-4D97-AF65-F5344CB8AC3E}">
        <p14:creationId xmlns:p14="http://schemas.microsoft.com/office/powerpoint/2010/main" val="1233002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Autofit/>
          </a:bodyPr>
          <a:lstStyle/>
          <a:p>
            <a:r>
              <a:rPr lang="fr-FR" sz="2400" dirty="0"/>
              <a:t>Mise en forme des matériaux à l’état liquide – Moulage au sable – Détail du procédé</a:t>
            </a:r>
            <a:endParaRPr lang="fr-FR" sz="2000" dirty="0"/>
          </a:p>
        </p:txBody>
      </p:sp>
      <p:sp>
        <p:nvSpPr>
          <p:cNvPr id="4" name="Espace réservé du texte 3"/>
          <p:cNvSpPr>
            <a:spLocks noGrp="1"/>
          </p:cNvSpPr>
          <p:nvPr>
            <p:ph sz="quarter" idx="1"/>
          </p:nvPr>
        </p:nvSpPr>
        <p:spPr/>
        <p:txBody>
          <a:bodyPr vert="horz" anchor="ctr">
            <a:noAutofit/>
          </a:bodyPr>
          <a:lstStyle/>
          <a:p>
            <a:pPr>
              <a:spcBef>
                <a:spcPct val="0"/>
              </a:spcBef>
              <a:buNone/>
            </a:pPr>
            <a:r>
              <a:rPr lang="fr-FR" sz="2000" b="0" cap="small" dirty="0">
                <a:solidFill>
                  <a:schemeClr val="tx2"/>
                </a:solidFill>
                <a:latin typeface="+mj-lt"/>
                <a:ea typeface="+mj-ea"/>
                <a:cs typeface="+mj-cs"/>
              </a:rPr>
              <a:t>Description du procédé</a:t>
            </a:r>
          </a:p>
        </p:txBody>
      </p:sp>
      <p:sp>
        <p:nvSpPr>
          <p:cNvPr id="3" name="Espace réservé du numéro de diapositive 2"/>
          <p:cNvSpPr>
            <a:spLocks noGrp="1"/>
          </p:cNvSpPr>
          <p:nvPr>
            <p:ph type="sldNum" sz="quarter" idx="15"/>
          </p:nvPr>
        </p:nvSpPr>
        <p:spPr/>
        <p:txBody>
          <a:bodyPr/>
          <a:lstStyle/>
          <a:p>
            <a:fld id="{256D3EEF-DE4E-429D-8EC4-DDC531AFF587}" type="slidenum">
              <a:rPr lang="fr-FR" smtClean="0"/>
              <a:pPr/>
              <a:t>14</a:t>
            </a:fld>
            <a:endParaRPr lang="fr-FR" dirty="0"/>
          </a:p>
        </p:txBody>
      </p:sp>
      <p:pic>
        <p:nvPicPr>
          <p:cNvPr id="14" name="Picture 2" descr="fonderi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021" y="1254500"/>
            <a:ext cx="3289340"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descr="fonderi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9714" y="1254500"/>
            <a:ext cx="3289339"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descr="fonderi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22" y="4123600"/>
            <a:ext cx="3289339"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fonderie 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9714" y="4123600"/>
            <a:ext cx="3289339"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665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400" dirty="0"/>
              <a:t>Mise en forme des matériaux à l’état liquide – Moulage au sable – Détail du procédé</a:t>
            </a:r>
            <a:endParaRPr lang="fr-FR" sz="2000" dirty="0"/>
          </a:p>
        </p:txBody>
      </p:sp>
      <p:sp>
        <p:nvSpPr>
          <p:cNvPr id="4" name="Espace réservé du texte 3"/>
          <p:cNvSpPr>
            <a:spLocks noGrp="1"/>
          </p:cNvSpPr>
          <p:nvPr>
            <p:ph sz="quarter" idx="1"/>
          </p:nvPr>
        </p:nvSpPr>
        <p:spPr/>
        <p:txBody>
          <a:bodyPr/>
          <a:lstStyle/>
          <a:p>
            <a:r>
              <a:rPr lang="fr-FR" dirty="0" smtClean="0"/>
              <a:t>Description du procédé</a:t>
            </a:r>
            <a:endParaRPr lang="fr-FR" dirty="0"/>
          </a:p>
        </p:txBody>
      </p:sp>
      <p:sp>
        <p:nvSpPr>
          <p:cNvPr id="3" name="Espace réservé du numéro de diapositive 2"/>
          <p:cNvSpPr>
            <a:spLocks noGrp="1"/>
          </p:cNvSpPr>
          <p:nvPr>
            <p:ph type="sldNum" sz="quarter" idx="15"/>
          </p:nvPr>
        </p:nvSpPr>
        <p:spPr/>
        <p:txBody>
          <a:bodyPr/>
          <a:lstStyle/>
          <a:p>
            <a:fld id="{256D3EEF-DE4E-429D-8EC4-DDC531AFF587}" type="slidenum">
              <a:rPr lang="fr-FR" smtClean="0"/>
              <a:pPr/>
              <a:t>15</a:t>
            </a:fld>
            <a:endParaRPr lang="fr-FR" dirty="0"/>
          </a:p>
        </p:txBody>
      </p:sp>
      <p:pic>
        <p:nvPicPr>
          <p:cNvPr id="8" name="Picture 2" descr="fonderie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021" y="1254500"/>
            <a:ext cx="3289339"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fonderi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9713" y="1254500"/>
            <a:ext cx="3289339"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fonderi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20" y="4123600"/>
            <a:ext cx="3289339"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fonderi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9711" y="41236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3420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200" dirty="0"/>
              <a:t>Mise en forme des matériaux à l’état liquide – Moulage au sable – Détail du procédé</a:t>
            </a:r>
            <a:endParaRPr lang="fr-FR" dirty="0"/>
          </a:p>
        </p:txBody>
      </p:sp>
      <p:sp>
        <p:nvSpPr>
          <p:cNvPr id="4" name="Espace réservé du texte 3"/>
          <p:cNvSpPr>
            <a:spLocks noGrp="1"/>
          </p:cNvSpPr>
          <p:nvPr>
            <p:ph sz="quarter" idx="1"/>
          </p:nvPr>
        </p:nvSpPr>
        <p:spPr/>
        <p:txBody>
          <a:bodyPr/>
          <a:lstStyle/>
          <a:p>
            <a:r>
              <a:rPr lang="fr-FR" dirty="0" smtClean="0"/>
              <a:t>Description du procédé</a:t>
            </a:r>
            <a:endParaRPr lang="fr-FR" dirty="0"/>
          </a:p>
        </p:txBody>
      </p:sp>
      <p:sp>
        <p:nvSpPr>
          <p:cNvPr id="3" name="Espace réservé du numéro de diapositive 2"/>
          <p:cNvSpPr>
            <a:spLocks noGrp="1"/>
          </p:cNvSpPr>
          <p:nvPr>
            <p:ph type="sldNum" sz="quarter" idx="15"/>
          </p:nvPr>
        </p:nvSpPr>
        <p:spPr/>
        <p:txBody>
          <a:bodyPr/>
          <a:lstStyle/>
          <a:p>
            <a:fld id="{256D3EEF-DE4E-429D-8EC4-DDC531AFF587}" type="slidenum">
              <a:rPr lang="fr-FR" smtClean="0"/>
              <a:pPr/>
              <a:t>16</a:t>
            </a:fld>
            <a:endParaRPr lang="fr-FR" dirty="0"/>
          </a:p>
        </p:txBody>
      </p:sp>
      <p:pic>
        <p:nvPicPr>
          <p:cNvPr id="12" name="Picture 2" descr="fonderi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020" y="12545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fonderi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9711" y="12545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fonderi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9" y="41236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fonderie 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9710" y="41236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220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200" dirty="0"/>
              <a:t>Mise en forme des matériaux à l’état liquide – Moulage au sable – Détail du procédé</a:t>
            </a:r>
            <a:endParaRPr lang="fr-FR" dirty="0"/>
          </a:p>
        </p:txBody>
      </p:sp>
      <p:sp>
        <p:nvSpPr>
          <p:cNvPr id="4" name="Espace réservé du texte 3"/>
          <p:cNvSpPr>
            <a:spLocks noGrp="1"/>
          </p:cNvSpPr>
          <p:nvPr>
            <p:ph sz="quarter" idx="1"/>
          </p:nvPr>
        </p:nvSpPr>
        <p:spPr/>
        <p:txBody>
          <a:bodyPr/>
          <a:lstStyle/>
          <a:p>
            <a:r>
              <a:rPr lang="fr-FR" dirty="0" smtClean="0"/>
              <a:t>Description du procédé</a:t>
            </a:r>
            <a:endParaRPr lang="fr-FR" dirty="0"/>
          </a:p>
        </p:txBody>
      </p:sp>
      <p:sp>
        <p:nvSpPr>
          <p:cNvPr id="3" name="Espace réservé du numéro de diapositive 2"/>
          <p:cNvSpPr>
            <a:spLocks noGrp="1"/>
          </p:cNvSpPr>
          <p:nvPr>
            <p:ph type="sldNum" sz="quarter" idx="15"/>
          </p:nvPr>
        </p:nvSpPr>
        <p:spPr/>
        <p:txBody>
          <a:bodyPr/>
          <a:lstStyle/>
          <a:p>
            <a:fld id="{256D3EEF-DE4E-429D-8EC4-DDC531AFF587}" type="slidenum">
              <a:rPr lang="fr-FR" smtClean="0"/>
              <a:pPr/>
              <a:t>17</a:t>
            </a:fld>
            <a:endParaRPr lang="fr-FR" dirty="0"/>
          </a:p>
        </p:txBody>
      </p:sp>
      <p:pic>
        <p:nvPicPr>
          <p:cNvPr id="8" name="Picture 2" descr="fonderie 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019" y="12545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fonderie 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9709" y="12545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fonderie 4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9" y="41236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fonderi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9709" y="41236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673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200" dirty="0"/>
              <a:t>Mise en forme des matériaux à l’état liquide – Moulage au sable – Détail du procédé</a:t>
            </a:r>
            <a:endParaRPr lang="fr-FR" dirty="0"/>
          </a:p>
        </p:txBody>
      </p:sp>
      <p:sp>
        <p:nvSpPr>
          <p:cNvPr id="4" name="Espace réservé du texte 3"/>
          <p:cNvSpPr>
            <a:spLocks noGrp="1"/>
          </p:cNvSpPr>
          <p:nvPr>
            <p:ph sz="quarter" idx="1"/>
          </p:nvPr>
        </p:nvSpPr>
        <p:spPr/>
        <p:txBody>
          <a:bodyPr/>
          <a:lstStyle/>
          <a:p>
            <a:r>
              <a:rPr lang="fr-FR" dirty="0" smtClean="0"/>
              <a:t>Description du procédé</a:t>
            </a:r>
            <a:endParaRPr lang="fr-FR" dirty="0"/>
          </a:p>
        </p:txBody>
      </p:sp>
      <p:sp>
        <p:nvSpPr>
          <p:cNvPr id="3" name="Espace réservé du numéro de diapositive 2"/>
          <p:cNvSpPr>
            <a:spLocks noGrp="1"/>
          </p:cNvSpPr>
          <p:nvPr>
            <p:ph type="sldNum" sz="quarter" idx="15"/>
          </p:nvPr>
        </p:nvSpPr>
        <p:spPr/>
        <p:txBody>
          <a:bodyPr/>
          <a:lstStyle/>
          <a:p>
            <a:fld id="{256D3EEF-DE4E-429D-8EC4-DDC531AFF587}" type="slidenum">
              <a:rPr lang="fr-FR" smtClean="0"/>
              <a:pPr/>
              <a:t>18</a:t>
            </a:fld>
            <a:endParaRPr lang="fr-FR" dirty="0"/>
          </a:p>
        </p:txBody>
      </p:sp>
      <p:pic>
        <p:nvPicPr>
          <p:cNvPr id="12" name="Picture 2" descr="fonderi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018" y="12545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fonderi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654" y="12545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fonderie 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8" y="41236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fonderie 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654" y="41236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8960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texte 3"/>
          <p:cNvSpPr>
            <a:spLocks noGrp="1"/>
          </p:cNvSpPr>
          <p:nvPr>
            <p:ph sz="quarter" idx="1"/>
          </p:nvPr>
        </p:nvSpPr>
        <p:spPr/>
        <p:txBody>
          <a:bodyPr/>
          <a:lstStyle/>
          <a:p>
            <a:r>
              <a:rPr lang="fr-FR" dirty="0" smtClean="0"/>
              <a:t>Description du procédé</a:t>
            </a:r>
            <a:endParaRPr lang="fr-FR" dirty="0"/>
          </a:p>
        </p:txBody>
      </p:sp>
      <p:sp>
        <p:nvSpPr>
          <p:cNvPr id="3" name="Espace réservé du numéro de diapositive 2"/>
          <p:cNvSpPr>
            <a:spLocks noGrp="1"/>
          </p:cNvSpPr>
          <p:nvPr>
            <p:ph type="sldNum" sz="quarter" idx="15"/>
          </p:nvPr>
        </p:nvSpPr>
        <p:spPr/>
        <p:txBody>
          <a:bodyPr/>
          <a:lstStyle/>
          <a:p>
            <a:fld id="{256D3EEF-DE4E-429D-8EC4-DDC531AFF587}" type="slidenum">
              <a:rPr lang="fr-FR" smtClean="0"/>
              <a:pPr/>
              <a:t>19</a:t>
            </a:fld>
            <a:endParaRPr lang="fr-FR" dirty="0"/>
          </a:p>
        </p:txBody>
      </p:sp>
      <p:pic>
        <p:nvPicPr>
          <p:cNvPr id="8" name="Picture 2" descr="fonderie 4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018" y="12545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fonderie 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654" y="12545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fonderie 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7" y="41236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fonderie 4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653" y="4123600"/>
            <a:ext cx="3289341"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4424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a:t>
            </a:r>
            <a:endParaRPr lang="fr-FR" dirty="0"/>
          </a:p>
        </p:txBody>
      </p:sp>
      <p:sp>
        <p:nvSpPr>
          <p:cNvPr id="3" name="Espace réservé du contenu 2"/>
          <p:cNvSpPr>
            <a:spLocks noGrp="1"/>
          </p:cNvSpPr>
          <p:nvPr>
            <p:ph sz="quarter" idx="1"/>
          </p:nvPr>
        </p:nvSpPr>
        <p:spPr/>
        <p:txBody>
          <a:bodyPr/>
          <a:lstStyle/>
          <a:p>
            <a:r>
              <a:rPr lang="fr-FR" dirty="0"/>
              <a:t>4 grandes familles de procédés</a:t>
            </a:r>
          </a:p>
          <a:p>
            <a:pPr lvl="1"/>
            <a:r>
              <a:rPr lang="fr-FR" dirty="0"/>
              <a:t>Formage</a:t>
            </a:r>
          </a:p>
          <a:p>
            <a:pPr lvl="1"/>
            <a:r>
              <a:rPr lang="fr-FR" dirty="0"/>
              <a:t>Moulage</a:t>
            </a:r>
          </a:p>
          <a:p>
            <a:pPr lvl="1"/>
            <a:r>
              <a:rPr lang="fr-FR" dirty="0"/>
              <a:t>Assemblage</a:t>
            </a:r>
          </a:p>
          <a:p>
            <a:pPr lvl="1"/>
            <a:r>
              <a:rPr lang="fr-FR" dirty="0"/>
              <a:t>Usinage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2050" name="Picture 2" descr="C:\Users\Xavier\Desktop\bitma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35903"/>
            <a:ext cx="4104456" cy="673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66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texte 3"/>
          <p:cNvSpPr>
            <a:spLocks noGrp="1"/>
          </p:cNvSpPr>
          <p:nvPr>
            <p:ph sz="quarter" idx="1"/>
          </p:nvPr>
        </p:nvSpPr>
        <p:spPr/>
        <p:txBody>
          <a:bodyPr/>
          <a:lstStyle/>
          <a:p>
            <a:r>
              <a:rPr lang="fr-FR" dirty="0" smtClean="0"/>
              <a:t>Description du procédé</a:t>
            </a:r>
            <a:endParaRPr lang="fr-FR" dirty="0"/>
          </a:p>
        </p:txBody>
      </p:sp>
      <p:sp>
        <p:nvSpPr>
          <p:cNvPr id="3" name="Espace réservé du numéro de diapositive 2"/>
          <p:cNvSpPr>
            <a:spLocks noGrp="1"/>
          </p:cNvSpPr>
          <p:nvPr>
            <p:ph type="sldNum" sz="quarter" idx="15"/>
          </p:nvPr>
        </p:nvSpPr>
        <p:spPr/>
        <p:txBody>
          <a:bodyPr/>
          <a:lstStyle/>
          <a:p>
            <a:fld id="{256D3EEF-DE4E-429D-8EC4-DDC531AFF587}" type="slidenum">
              <a:rPr lang="fr-FR" smtClean="0"/>
              <a:pPr/>
              <a:t>20</a:t>
            </a:fld>
            <a:endParaRPr lang="fr-FR" dirty="0"/>
          </a:p>
        </p:txBody>
      </p:sp>
      <p:pic>
        <p:nvPicPr>
          <p:cNvPr id="12" name="Picture 2" descr="fonderie 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7" y="1009778"/>
            <a:ext cx="4385787"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fonderie 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1330" y="3978000"/>
            <a:ext cx="4385787"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12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smtClean="0"/>
              <a:t>Mise en forme des matériaux à l’état liquide – Autres techniques – Moulage en moule métallique</a:t>
            </a:r>
            <a:endParaRPr lang="fr-FR" sz="20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C:\Users\Xavier\Desktop\03_Procedes\png\moulage2.png"/>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3568" y="2141208"/>
            <a:ext cx="3235128" cy="2895440"/>
          </a:xfrm>
          <a:prstGeom prst="rect">
            <a:avLst/>
          </a:prstGeom>
          <a:noFill/>
          <a:ln>
            <a:noFill/>
          </a:ln>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2276872"/>
            <a:ext cx="5384741" cy="262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019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smtClean="0"/>
              <a:t>Mise en forme des matériaux à l’état liquide – Autres techniques – Moulage en moule métallique</a:t>
            </a:r>
            <a:endParaRPr lang="fr-FR" sz="20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DSC00595"/>
          <p:cNvPicPr/>
          <p:nvPr/>
        </p:nvPicPr>
        <p:blipFill>
          <a:blip r:embed="rId2" cstate="print">
            <a:lum bright="12000"/>
            <a:grayscl/>
          </a:blip>
          <a:srcRect l="26707" t="11340" r="9456" b="9610"/>
          <a:stretch>
            <a:fillRect/>
          </a:stretch>
        </p:blipFill>
        <p:spPr bwMode="auto">
          <a:xfrm>
            <a:off x="234802" y="1268760"/>
            <a:ext cx="1539254" cy="1440160"/>
          </a:xfrm>
          <a:prstGeom prst="rect">
            <a:avLst/>
          </a:prstGeom>
          <a:noFill/>
          <a:ln w="9525">
            <a:noFill/>
            <a:miter lim="800000"/>
            <a:headEnd/>
            <a:tailEnd/>
          </a:ln>
        </p:spPr>
      </p:pic>
      <p:pic>
        <p:nvPicPr>
          <p:cNvPr id="9" name="Image 8" descr="DSC00597"/>
          <p:cNvPicPr/>
          <p:nvPr/>
        </p:nvPicPr>
        <p:blipFill>
          <a:blip r:embed="rId3" cstate="print">
            <a:lum bright="18000" contrast="6000"/>
            <a:grayscl/>
          </a:blip>
          <a:srcRect/>
          <a:stretch>
            <a:fillRect/>
          </a:stretch>
        </p:blipFill>
        <p:spPr bwMode="auto">
          <a:xfrm>
            <a:off x="2155868" y="1268760"/>
            <a:ext cx="1918061" cy="1440160"/>
          </a:xfrm>
          <a:prstGeom prst="rect">
            <a:avLst/>
          </a:prstGeom>
          <a:noFill/>
          <a:ln w="9525">
            <a:noFill/>
            <a:miter lim="800000"/>
            <a:headEnd/>
            <a:tailEnd/>
          </a:ln>
        </p:spPr>
      </p:pic>
      <p:pic>
        <p:nvPicPr>
          <p:cNvPr id="10" name="Image 9" descr="DSC00599"/>
          <p:cNvPicPr/>
          <p:nvPr/>
        </p:nvPicPr>
        <p:blipFill>
          <a:blip r:embed="rId4" cstate="print">
            <a:lum bright="18000" contrast="6000"/>
            <a:grayscl/>
          </a:blip>
          <a:srcRect/>
          <a:stretch>
            <a:fillRect/>
          </a:stretch>
        </p:blipFill>
        <p:spPr bwMode="auto">
          <a:xfrm>
            <a:off x="4455741" y="1268760"/>
            <a:ext cx="1898686" cy="1440160"/>
          </a:xfrm>
          <a:prstGeom prst="rect">
            <a:avLst/>
          </a:prstGeom>
          <a:noFill/>
          <a:ln w="9525">
            <a:noFill/>
            <a:miter lim="800000"/>
            <a:headEnd/>
            <a:tailEnd/>
          </a:ln>
        </p:spPr>
      </p:pic>
      <p:pic>
        <p:nvPicPr>
          <p:cNvPr id="11" name="Image 10" descr="DSC00601"/>
          <p:cNvPicPr/>
          <p:nvPr/>
        </p:nvPicPr>
        <p:blipFill>
          <a:blip r:embed="rId5" cstate="print">
            <a:lum bright="24000" contrast="12000"/>
            <a:grayscl/>
          </a:blip>
          <a:srcRect/>
          <a:stretch>
            <a:fillRect/>
          </a:stretch>
        </p:blipFill>
        <p:spPr bwMode="auto">
          <a:xfrm>
            <a:off x="6736240" y="1268760"/>
            <a:ext cx="1940216" cy="1440160"/>
          </a:xfrm>
          <a:prstGeom prst="rect">
            <a:avLst/>
          </a:prstGeom>
          <a:noFill/>
          <a:ln w="9525">
            <a:noFill/>
            <a:miter lim="800000"/>
            <a:headEnd/>
            <a:tailEnd/>
          </a:ln>
        </p:spPr>
      </p:pic>
      <p:pic>
        <p:nvPicPr>
          <p:cNvPr id="12" name="Image 11" descr="DSC00602"/>
          <p:cNvPicPr/>
          <p:nvPr/>
        </p:nvPicPr>
        <p:blipFill>
          <a:blip r:embed="rId6" cstate="print">
            <a:lum bright="18000" contrast="12000"/>
            <a:grayscl/>
          </a:blip>
          <a:srcRect l="26707" t="18448" r="11224"/>
          <a:stretch>
            <a:fillRect/>
          </a:stretch>
        </p:blipFill>
        <p:spPr bwMode="auto">
          <a:xfrm>
            <a:off x="234802" y="4159952"/>
            <a:ext cx="1446136" cy="1440160"/>
          </a:xfrm>
          <a:prstGeom prst="rect">
            <a:avLst/>
          </a:prstGeom>
          <a:noFill/>
          <a:ln w="9525">
            <a:noFill/>
            <a:miter lim="800000"/>
            <a:headEnd/>
            <a:tailEnd/>
          </a:ln>
        </p:spPr>
      </p:pic>
      <p:pic>
        <p:nvPicPr>
          <p:cNvPr id="13" name="Image 12" descr="DSC00604"/>
          <p:cNvPicPr/>
          <p:nvPr/>
        </p:nvPicPr>
        <p:blipFill>
          <a:blip r:embed="rId7" cstate="print">
            <a:lum bright="24000" contrast="24000"/>
            <a:grayscl/>
          </a:blip>
          <a:srcRect l="18190" t="9644"/>
          <a:stretch>
            <a:fillRect/>
          </a:stretch>
        </p:blipFill>
        <p:spPr bwMode="auto">
          <a:xfrm>
            <a:off x="2152507" y="4159952"/>
            <a:ext cx="1710910" cy="1440160"/>
          </a:xfrm>
          <a:prstGeom prst="rect">
            <a:avLst/>
          </a:prstGeom>
          <a:noFill/>
          <a:ln w="9525">
            <a:noFill/>
            <a:miter lim="800000"/>
            <a:headEnd/>
            <a:tailEnd/>
          </a:ln>
        </p:spPr>
      </p:pic>
      <p:pic>
        <p:nvPicPr>
          <p:cNvPr id="14" name="Image 13" descr="DSC00606"/>
          <p:cNvPicPr/>
          <p:nvPr/>
        </p:nvPicPr>
        <p:blipFill>
          <a:blip r:embed="rId8" cstate="print">
            <a:lum bright="30000" contrast="18000"/>
            <a:grayscl/>
          </a:blip>
          <a:srcRect/>
          <a:stretch>
            <a:fillRect/>
          </a:stretch>
        </p:blipFill>
        <p:spPr bwMode="auto">
          <a:xfrm>
            <a:off x="4334986" y="4159952"/>
            <a:ext cx="1908783" cy="1440160"/>
          </a:xfrm>
          <a:prstGeom prst="rect">
            <a:avLst/>
          </a:prstGeom>
          <a:noFill/>
          <a:ln w="9525">
            <a:noFill/>
            <a:miter lim="800000"/>
            <a:headEnd/>
            <a:tailEnd/>
          </a:ln>
        </p:spPr>
      </p:pic>
      <p:pic>
        <p:nvPicPr>
          <p:cNvPr id="15" name="Image 14" descr="DSC00608"/>
          <p:cNvPicPr/>
          <p:nvPr/>
        </p:nvPicPr>
        <p:blipFill>
          <a:blip r:embed="rId9" cstate="print">
            <a:lum bright="12000" contrast="6000"/>
            <a:grayscl/>
          </a:blip>
          <a:srcRect l="24915" t="14674" r="2922" b="14090"/>
          <a:stretch>
            <a:fillRect/>
          </a:stretch>
        </p:blipFill>
        <p:spPr bwMode="auto">
          <a:xfrm>
            <a:off x="6715339" y="4158434"/>
            <a:ext cx="1961117" cy="1443196"/>
          </a:xfrm>
          <a:prstGeom prst="rect">
            <a:avLst/>
          </a:prstGeom>
          <a:noFill/>
          <a:ln w="9525">
            <a:noFill/>
            <a:miter lim="800000"/>
            <a:headEnd/>
            <a:tailEnd/>
          </a:ln>
        </p:spPr>
      </p:pic>
    </p:spTree>
    <p:extLst>
      <p:ext uri="{BB962C8B-B14F-4D97-AF65-F5344CB8AC3E}">
        <p14:creationId xmlns:p14="http://schemas.microsoft.com/office/powerpoint/2010/main" val="2990976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smtClean="0"/>
              <a:t>Mise en forme des matériaux à l’état liquide – Autres techniques – Moulage à la cire perdue</a:t>
            </a:r>
            <a:endParaRPr lang="fr-FR" sz="20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DSC00614"/>
          <p:cNvPicPr>
            <a:picLocks noGrp="1"/>
          </p:cNvPicPr>
          <p:nvPr>
            <p:ph sz="quarter" idx="1"/>
          </p:nvPr>
        </p:nvPicPr>
        <p:blipFill>
          <a:blip r:embed="rId2" cstate="print">
            <a:lum bright="6000" contrast="12000"/>
            <a:grayscl/>
          </a:blip>
          <a:srcRect l="9387" t="41376" b="33372"/>
          <a:stretch>
            <a:fillRect/>
          </a:stretch>
        </p:blipFill>
        <p:spPr bwMode="auto">
          <a:xfrm>
            <a:off x="1691680" y="1268760"/>
            <a:ext cx="5864592" cy="1224136"/>
          </a:xfrm>
          <a:prstGeom prst="rect">
            <a:avLst/>
          </a:prstGeom>
          <a:noFill/>
          <a:ln w="9525">
            <a:noFill/>
            <a:miter lim="800000"/>
            <a:headEnd/>
            <a:tailEnd/>
          </a:ln>
        </p:spPr>
      </p:pic>
      <p:pic>
        <p:nvPicPr>
          <p:cNvPr id="8" name="Image 7" descr="02"/>
          <p:cNvPicPr/>
          <p:nvPr/>
        </p:nvPicPr>
        <p:blipFill>
          <a:blip r:embed="rId3" cstate="print">
            <a:lum contrast="42000"/>
          </a:blip>
          <a:srcRect b="4605"/>
          <a:stretch>
            <a:fillRect/>
          </a:stretch>
        </p:blipFill>
        <p:spPr bwMode="auto">
          <a:xfrm>
            <a:off x="2411760" y="2688331"/>
            <a:ext cx="4397136" cy="3721122"/>
          </a:xfrm>
          <a:prstGeom prst="rect">
            <a:avLst/>
          </a:prstGeom>
          <a:noFill/>
          <a:ln w="9525">
            <a:noFill/>
            <a:miter lim="800000"/>
            <a:headEnd/>
            <a:tailEnd/>
          </a:ln>
        </p:spPr>
      </p:pic>
    </p:spTree>
    <p:extLst>
      <p:ext uri="{BB962C8B-B14F-4D97-AF65-F5344CB8AC3E}">
        <p14:creationId xmlns:p14="http://schemas.microsoft.com/office/powerpoint/2010/main" val="185434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Mise en forme des matériaux à l’état liquide – Autres techniques – Moulage </a:t>
            </a:r>
            <a:r>
              <a:rPr lang="fr-FR" sz="2000" dirty="0" smtClean="0"/>
              <a:t>par injection plastique</a:t>
            </a:r>
            <a:endParaRPr lang="fr-FR" sz="18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presse"/>
          <p:cNvPicPr>
            <a:picLocks noGrp="1"/>
          </p:cNvPicPr>
          <p:nvPr>
            <p:ph sz="quarter" idx="1"/>
          </p:nvPr>
        </p:nvPicPr>
        <p:blipFill>
          <a:blip r:embed="rId2" cstate="print">
            <a:grayscl/>
          </a:blip>
          <a:srcRect/>
          <a:stretch>
            <a:fillRect/>
          </a:stretch>
        </p:blipFill>
        <p:spPr bwMode="auto">
          <a:xfrm>
            <a:off x="1979712" y="1268760"/>
            <a:ext cx="4968552" cy="3521728"/>
          </a:xfrm>
          <a:prstGeom prst="rect">
            <a:avLst/>
          </a:prstGeom>
          <a:noFill/>
          <a:ln w="9525">
            <a:noFill/>
            <a:miter lim="800000"/>
            <a:headEnd/>
            <a:tailEnd/>
          </a:ln>
        </p:spPr>
      </p:pic>
      <p:graphicFrame>
        <p:nvGraphicFramePr>
          <p:cNvPr id="8" name="Tableau 7"/>
          <p:cNvGraphicFramePr>
            <a:graphicFrameLocks noGrp="1"/>
          </p:cNvGraphicFramePr>
          <p:nvPr>
            <p:extLst>
              <p:ext uri="{D42A27DB-BD31-4B8C-83A1-F6EECF244321}">
                <p14:modId xmlns:p14="http://schemas.microsoft.com/office/powerpoint/2010/main" val="3676005333"/>
              </p:ext>
            </p:extLst>
          </p:nvPr>
        </p:nvGraphicFramePr>
        <p:xfrm>
          <a:off x="251520" y="5013176"/>
          <a:ext cx="7992889" cy="1130424"/>
        </p:xfrm>
        <a:graphic>
          <a:graphicData uri="http://schemas.openxmlformats.org/drawingml/2006/table">
            <a:tbl>
              <a:tblPr>
                <a:tableStyleId>{5C22544A-7EE6-4342-B048-85BDC9FD1C3A}</a:tableStyleId>
              </a:tblPr>
              <a:tblGrid>
                <a:gridCol w="2663781"/>
                <a:gridCol w="2664554"/>
                <a:gridCol w="2664554"/>
              </a:tblGrid>
              <a:tr h="1130424">
                <a:tc>
                  <a:txBody>
                    <a:bodyPr/>
                    <a:lstStyle/>
                    <a:p>
                      <a:pPr algn="just">
                        <a:spcAft>
                          <a:spcPts val="0"/>
                        </a:spcAft>
                      </a:pPr>
                      <a:r>
                        <a:rPr lang="fr-FR" sz="1400">
                          <a:effectLst/>
                          <a:latin typeface="Calibri" panose="020F0502020204030204" pitchFamily="34" charset="0"/>
                        </a:rPr>
                        <a:t>1- Plateau arrière fixe </a:t>
                      </a:r>
                    </a:p>
                    <a:p>
                      <a:pPr algn="just">
                        <a:spcAft>
                          <a:spcPts val="0"/>
                        </a:spcAft>
                      </a:pPr>
                      <a:r>
                        <a:rPr lang="fr-FR" sz="1400">
                          <a:effectLst/>
                          <a:latin typeface="Calibri" panose="020F0502020204030204" pitchFamily="34" charset="0"/>
                        </a:rPr>
                        <a:t>2- Colonnes de guidage </a:t>
                      </a:r>
                    </a:p>
                    <a:p>
                      <a:pPr algn="just">
                        <a:spcAft>
                          <a:spcPts val="0"/>
                        </a:spcAft>
                      </a:pPr>
                      <a:r>
                        <a:rPr lang="fr-FR" sz="1400">
                          <a:effectLst/>
                          <a:latin typeface="Calibri" panose="020F0502020204030204" pitchFamily="34" charset="0"/>
                        </a:rPr>
                        <a:t>3- Plateau mobile de fermeture </a:t>
                      </a:r>
                    </a:p>
                    <a:p>
                      <a:pPr algn="just">
                        <a:spcAft>
                          <a:spcPts val="0"/>
                        </a:spcAft>
                      </a:pPr>
                      <a:r>
                        <a:rPr lang="fr-FR" sz="1400">
                          <a:effectLst/>
                          <a:latin typeface="Calibri" panose="020F0502020204030204" pitchFamily="34" charset="0"/>
                        </a:rPr>
                        <a:t>4- Plateau fixe d'injection </a:t>
                      </a:r>
                    </a:p>
                    <a:p>
                      <a:pPr algn="just">
                        <a:spcAft>
                          <a:spcPts val="0"/>
                        </a:spcAft>
                      </a:pPr>
                      <a:r>
                        <a:rPr lang="fr-FR" sz="1400">
                          <a:effectLst/>
                          <a:latin typeface="Calibri" panose="020F0502020204030204" pitchFamily="34" charset="0"/>
                        </a:rPr>
                        <a:t> </a:t>
                      </a:r>
                      <a:endParaRPr lang="fr-FR" sz="1400">
                        <a:effectLst/>
                        <a:latin typeface="Calibri" panose="020F0502020204030204" pitchFamily="34" charset="0"/>
                        <a:ea typeface="Times New Roman"/>
                        <a:cs typeface="Times New Roman"/>
                      </a:endParaRPr>
                    </a:p>
                  </a:txBody>
                  <a:tcPr marL="44450" marR="44450" marT="0" marB="0">
                    <a:noFill/>
                  </a:tcPr>
                </a:tc>
                <a:tc>
                  <a:txBody>
                    <a:bodyPr/>
                    <a:lstStyle/>
                    <a:p>
                      <a:pPr algn="just">
                        <a:spcAft>
                          <a:spcPts val="0"/>
                        </a:spcAft>
                      </a:pPr>
                      <a:r>
                        <a:rPr lang="fr-FR" sz="1400">
                          <a:effectLst/>
                          <a:latin typeface="Calibri" panose="020F0502020204030204" pitchFamily="34" charset="0"/>
                        </a:rPr>
                        <a:t>5- Cylindre chauffant d'injection </a:t>
                      </a:r>
                    </a:p>
                    <a:p>
                      <a:pPr algn="just">
                        <a:spcAft>
                          <a:spcPts val="0"/>
                        </a:spcAft>
                      </a:pPr>
                      <a:r>
                        <a:rPr lang="fr-FR" sz="1400">
                          <a:effectLst/>
                          <a:latin typeface="Calibri" panose="020F0502020204030204" pitchFamily="34" charset="0"/>
                        </a:rPr>
                        <a:t>6- Trémie </a:t>
                      </a:r>
                    </a:p>
                    <a:p>
                      <a:pPr algn="just">
                        <a:spcAft>
                          <a:spcPts val="0"/>
                        </a:spcAft>
                      </a:pPr>
                      <a:r>
                        <a:rPr lang="fr-FR" sz="1400">
                          <a:effectLst/>
                          <a:latin typeface="Calibri" panose="020F0502020204030204" pitchFamily="34" charset="0"/>
                        </a:rPr>
                        <a:t>7- Groupe d'injection </a:t>
                      </a:r>
                    </a:p>
                    <a:p>
                      <a:pPr algn="just">
                        <a:spcAft>
                          <a:spcPts val="0"/>
                        </a:spcAft>
                      </a:pPr>
                      <a:r>
                        <a:rPr lang="fr-FR" sz="1400">
                          <a:effectLst/>
                          <a:latin typeface="Calibri" panose="020F0502020204030204" pitchFamily="34" charset="0"/>
                        </a:rPr>
                        <a:t>8- Organe de fermeture (genouillère ou vérin) </a:t>
                      </a:r>
                      <a:endParaRPr lang="fr-FR" sz="1400">
                        <a:effectLst/>
                        <a:latin typeface="Calibri" panose="020F0502020204030204" pitchFamily="34" charset="0"/>
                        <a:ea typeface="Times New Roman"/>
                        <a:cs typeface="Times New Roman"/>
                      </a:endParaRPr>
                    </a:p>
                  </a:txBody>
                  <a:tcPr marL="44450" marR="44450" marT="0" marB="0">
                    <a:noFill/>
                  </a:tcPr>
                </a:tc>
                <a:tc>
                  <a:txBody>
                    <a:bodyPr/>
                    <a:lstStyle/>
                    <a:p>
                      <a:pPr algn="just">
                        <a:spcAft>
                          <a:spcPts val="0"/>
                        </a:spcAft>
                      </a:pPr>
                      <a:r>
                        <a:rPr lang="fr-FR" sz="1400" dirty="0">
                          <a:effectLst/>
                          <a:latin typeface="Calibri" panose="020F0502020204030204" pitchFamily="34" charset="0"/>
                        </a:rPr>
                        <a:t>9- Tableau de commande </a:t>
                      </a:r>
                    </a:p>
                    <a:p>
                      <a:pPr algn="just">
                        <a:spcAft>
                          <a:spcPts val="0"/>
                        </a:spcAft>
                      </a:pPr>
                      <a:r>
                        <a:rPr lang="fr-FR" sz="1400" dirty="0">
                          <a:effectLst/>
                          <a:latin typeface="Calibri" panose="020F0502020204030204" pitchFamily="34" charset="0"/>
                        </a:rPr>
                        <a:t>10- Bâti </a:t>
                      </a:r>
                    </a:p>
                    <a:p>
                      <a:pPr algn="just">
                        <a:spcAft>
                          <a:spcPts val="0"/>
                        </a:spcAft>
                      </a:pPr>
                      <a:r>
                        <a:rPr lang="fr-FR" sz="1400" dirty="0">
                          <a:effectLst/>
                          <a:latin typeface="Calibri" panose="020F0502020204030204" pitchFamily="34" charset="0"/>
                        </a:rPr>
                        <a:t>11- Groupe hydraulique</a:t>
                      </a:r>
                      <a:endParaRPr lang="fr-FR" sz="1400" dirty="0">
                        <a:effectLst/>
                        <a:latin typeface="Calibri" panose="020F0502020204030204" pitchFamily="34" charset="0"/>
                        <a:ea typeface="Times New Roman"/>
                        <a:cs typeface="Times New Roman"/>
                      </a:endParaRPr>
                    </a:p>
                  </a:txBody>
                  <a:tcPr marL="44450" marR="44450" marT="0" marB="0">
                    <a:noFill/>
                  </a:tcPr>
                </a:tc>
              </a:tr>
            </a:tbl>
          </a:graphicData>
        </a:graphic>
      </p:graphicFrame>
    </p:spTree>
    <p:extLst>
      <p:ext uri="{BB962C8B-B14F-4D97-AF65-F5344CB8AC3E}">
        <p14:creationId xmlns:p14="http://schemas.microsoft.com/office/powerpoint/2010/main" val="2127339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smtClean="0"/>
              <a:t>Mise en forme des matériaux à l’état de poudre</a:t>
            </a:r>
            <a:br>
              <a:rPr lang="fr-FR" sz="2000" dirty="0" smtClean="0"/>
            </a:br>
            <a:r>
              <a:rPr lang="fr-FR" sz="2000" dirty="0" smtClean="0"/>
              <a:t>Frittage </a:t>
            </a:r>
            <a:endParaRPr lang="fr-FR" sz="20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C:\Users\Xavier\Desktop\03_Procedes\png\frittage.png"/>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651317" y="1543336"/>
            <a:ext cx="5079365" cy="4584127"/>
          </a:xfrm>
          <a:prstGeom prst="rect">
            <a:avLst/>
          </a:prstGeom>
          <a:noFill/>
          <a:ln>
            <a:noFill/>
          </a:ln>
        </p:spPr>
      </p:pic>
    </p:spTree>
    <p:extLst>
      <p:ext uri="{BB962C8B-B14F-4D97-AF65-F5344CB8AC3E}">
        <p14:creationId xmlns:p14="http://schemas.microsoft.com/office/powerpoint/2010/main" val="3075767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Découpe des métaux </a:t>
            </a:r>
            <a:br>
              <a:rPr lang="fr-FR" dirty="0" smtClean="0"/>
            </a:br>
            <a:r>
              <a:rPr lang="fr-FR" dirty="0" smtClean="0"/>
              <a:t>Découpe au jet d’eau</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C:\Users\Xavier\Desktop\03_Procedes\png\jeteau.png"/>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558557"/>
            <a:ext cx="2346178" cy="2093964"/>
          </a:xfrm>
          <a:prstGeom prst="rect">
            <a:avLst/>
          </a:prstGeom>
          <a:noFill/>
          <a:ln>
            <a:noFill/>
          </a:ln>
        </p:spPr>
      </p:pic>
      <p:pic>
        <p:nvPicPr>
          <p:cNvPr id="7" name="il_fi" descr="http://www.aquacut.fr/images/schema.gif"/>
          <p:cNvPicPr/>
          <p:nvPr/>
        </p:nvPicPr>
        <p:blipFill>
          <a:blip r:embed="rId3" cstate="print"/>
          <a:srcRect/>
          <a:stretch>
            <a:fillRect/>
          </a:stretch>
        </p:blipFill>
        <p:spPr bwMode="auto">
          <a:xfrm>
            <a:off x="2843808" y="2636912"/>
            <a:ext cx="2722449" cy="2015609"/>
          </a:xfrm>
          <a:prstGeom prst="rect">
            <a:avLst/>
          </a:prstGeom>
          <a:noFill/>
          <a:ln w="9525">
            <a:noFill/>
            <a:miter lim="800000"/>
            <a:headEnd/>
            <a:tailEnd/>
          </a:ln>
        </p:spPr>
      </p:pic>
      <p:pic>
        <p:nvPicPr>
          <p:cNvPr id="8" name="il_fi" descr="http://www.socromo.fr/images/zoom/jet-eau1.jpg"/>
          <p:cNvPicPr/>
          <p:nvPr/>
        </p:nvPicPr>
        <p:blipFill>
          <a:blip r:embed="rId4" cstate="print">
            <a:lum bright="10000"/>
          </a:blip>
          <a:srcRect/>
          <a:stretch>
            <a:fillRect/>
          </a:stretch>
        </p:blipFill>
        <p:spPr bwMode="auto">
          <a:xfrm>
            <a:off x="6084168" y="2793292"/>
            <a:ext cx="2304258" cy="1728000"/>
          </a:xfrm>
          <a:prstGeom prst="rect">
            <a:avLst/>
          </a:prstGeom>
          <a:noFill/>
          <a:ln w="9525">
            <a:noFill/>
            <a:miter lim="800000"/>
            <a:headEnd/>
            <a:tailEnd/>
          </a:ln>
        </p:spPr>
      </p:pic>
    </p:spTree>
    <p:extLst>
      <p:ext uri="{BB962C8B-B14F-4D97-AF65-F5344CB8AC3E}">
        <p14:creationId xmlns:p14="http://schemas.microsoft.com/office/powerpoint/2010/main" val="1522842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Découpe des métaux </a:t>
            </a:r>
            <a:br>
              <a:rPr lang="fr-FR" dirty="0" smtClean="0"/>
            </a:br>
            <a:r>
              <a:rPr lang="fr-FR" dirty="0" smtClean="0"/>
              <a:t>Découpe au laser</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C:\Users\Xavier\Desktop\03_Procedes\png\laser.png"/>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832053" y="1196752"/>
            <a:ext cx="3136707" cy="2807353"/>
          </a:xfrm>
          <a:prstGeom prst="rect">
            <a:avLst/>
          </a:prstGeom>
          <a:noFill/>
          <a:ln>
            <a:noFill/>
          </a:ln>
        </p:spPr>
      </p:pic>
      <p:pic>
        <p:nvPicPr>
          <p:cNvPr id="7" name="il_fi" descr="http://www.co2systeme.fr/images/schema_laser.jpg"/>
          <p:cNvPicPr/>
          <p:nvPr/>
        </p:nvPicPr>
        <p:blipFill>
          <a:blip r:embed="rId3" cstate="print"/>
          <a:srcRect/>
          <a:stretch>
            <a:fillRect/>
          </a:stretch>
        </p:blipFill>
        <p:spPr bwMode="auto">
          <a:xfrm>
            <a:off x="395536" y="4299322"/>
            <a:ext cx="2304256" cy="2041898"/>
          </a:xfrm>
          <a:prstGeom prst="rect">
            <a:avLst/>
          </a:prstGeom>
          <a:noFill/>
          <a:ln w="9525">
            <a:noFill/>
            <a:miter lim="800000"/>
            <a:headEnd/>
            <a:tailEnd/>
          </a:ln>
        </p:spPr>
      </p:pic>
      <p:pic>
        <p:nvPicPr>
          <p:cNvPr id="8" name="il_fi" descr="http://www.metalleriesoudurepontet.fr/img_diaporama/decoupe_laser/laser_2.jpg"/>
          <p:cNvPicPr/>
          <p:nvPr/>
        </p:nvPicPr>
        <p:blipFill>
          <a:blip r:embed="rId4" cstate="print"/>
          <a:srcRect/>
          <a:stretch>
            <a:fillRect/>
          </a:stretch>
        </p:blipFill>
        <p:spPr bwMode="auto">
          <a:xfrm>
            <a:off x="2915816" y="4299322"/>
            <a:ext cx="2969182" cy="2041898"/>
          </a:xfrm>
          <a:prstGeom prst="rect">
            <a:avLst/>
          </a:prstGeom>
          <a:noFill/>
          <a:ln w="9525">
            <a:noFill/>
            <a:miter lim="800000"/>
            <a:headEnd/>
            <a:tailEnd/>
          </a:ln>
        </p:spPr>
      </p:pic>
      <p:pic>
        <p:nvPicPr>
          <p:cNvPr id="9" name="il_fi" descr="http://img.directindustry.fr/images_di/photo-g/machines-decoupe-laser-3-axes-27150-3564133.jpg"/>
          <p:cNvPicPr/>
          <p:nvPr/>
        </p:nvPicPr>
        <p:blipFill>
          <a:blip r:embed="rId5" cstate="print"/>
          <a:srcRect/>
          <a:stretch>
            <a:fillRect/>
          </a:stretch>
        </p:blipFill>
        <p:spPr bwMode="auto">
          <a:xfrm>
            <a:off x="6066750" y="4379586"/>
            <a:ext cx="1961634" cy="1961634"/>
          </a:xfrm>
          <a:prstGeom prst="rect">
            <a:avLst/>
          </a:prstGeom>
          <a:noFill/>
          <a:ln w="9525">
            <a:noFill/>
            <a:miter lim="800000"/>
            <a:headEnd/>
            <a:tailEnd/>
          </a:ln>
        </p:spPr>
      </p:pic>
    </p:spTree>
    <p:extLst>
      <p:ext uri="{BB962C8B-B14F-4D97-AF65-F5344CB8AC3E}">
        <p14:creationId xmlns:p14="http://schemas.microsoft.com/office/powerpoint/2010/main" val="831507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Découpe des métaux </a:t>
            </a:r>
            <a:br>
              <a:rPr lang="fr-FR" dirty="0" smtClean="0"/>
            </a:br>
            <a:r>
              <a:rPr lang="fr-FR" dirty="0" smtClean="0"/>
              <a:t>Oxycoupage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C:\Users\Xavier\Desktop\03_Procedes\png\oxycoup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993900"/>
            <a:ext cx="1924418" cy="1723132"/>
          </a:xfrm>
          <a:prstGeom prst="rect">
            <a:avLst/>
          </a:prstGeom>
          <a:noFill/>
          <a:ln>
            <a:noFill/>
          </a:ln>
        </p:spPr>
      </p:pic>
      <p:pic>
        <p:nvPicPr>
          <p:cNvPr id="7" name="il_fi" descr="http://provencedecoupe.com/wp-content/gallery/decoupe-par-oxycoupage/oxycoupage-acier-epaisseur-145-mm-realisation-trous-63-mm.jpg"/>
          <p:cNvPicPr/>
          <p:nvPr/>
        </p:nvPicPr>
        <p:blipFill>
          <a:blip r:embed="rId3" cstate="print">
            <a:lum bright="10000"/>
          </a:blip>
          <a:srcRect/>
          <a:stretch>
            <a:fillRect/>
          </a:stretch>
        </p:blipFill>
        <p:spPr bwMode="auto">
          <a:xfrm>
            <a:off x="2627784" y="1993900"/>
            <a:ext cx="2297780" cy="1723132"/>
          </a:xfrm>
          <a:prstGeom prst="rect">
            <a:avLst/>
          </a:prstGeom>
          <a:noFill/>
          <a:ln w="9525">
            <a:noFill/>
            <a:miter lim="800000"/>
            <a:headEnd/>
            <a:tailEnd/>
          </a:ln>
        </p:spPr>
      </p:pic>
      <p:pic>
        <p:nvPicPr>
          <p:cNvPr id="8" name="il_fi" descr="http://www.voltzenlogel.net/nouveau/voltzenlogel/professionnelle/oxycoupage/chalumeau.gif"/>
          <p:cNvPicPr/>
          <p:nvPr/>
        </p:nvPicPr>
        <p:blipFill>
          <a:blip r:embed="rId4" cstate="print"/>
          <a:srcRect/>
          <a:stretch>
            <a:fillRect/>
          </a:stretch>
        </p:blipFill>
        <p:spPr bwMode="auto">
          <a:xfrm>
            <a:off x="5148064" y="1993900"/>
            <a:ext cx="4308325" cy="1723132"/>
          </a:xfrm>
          <a:prstGeom prst="rect">
            <a:avLst/>
          </a:prstGeom>
          <a:noFill/>
          <a:ln w="9525">
            <a:noFill/>
            <a:miter lim="800000"/>
            <a:headEnd/>
            <a:tailEnd/>
          </a:ln>
        </p:spPr>
      </p:pic>
    </p:spTree>
    <p:extLst>
      <p:ext uri="{BB962C8B-B14F-4D97-AF65-F5344CB8AC3E}">
        <p14:creationId xmlns:p14="http://schemas.microsoft.com/office/powerpoint/2010/main" val="1748210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Découpe des métaux </a:t>
            </a:r>
            <a:br>
              <a:rPr lang="fr-FR" dirty="0" smtClean="0"/>
            </a:br>
            <a:r>
              <a:rPr lang="fr-FR" dirty="0" smtClean="0"/>
              <a:t>Découpe par électroérosion au fil</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C:\Users\Xavier\Desktop\03_Procedes\png\fil.png"/>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651317" y="1562384"/>
            <a:ext cx="5079365" cy="4546032"/>
          </a:xfrm>
          <a:prstGeom prst="rect">
            <a:avLst/>
          </a:prstGeom>
          <a:noFill/>
          <a:ln>
            <a:noFill/>
          </a:ln>
        </p:spPr>
      </p:pic>
    </p:spTree>
    <p:extLst>
      <p:ext uri="{BB962C8B-B14F-4D97-AF65-F5344CB8AC3E}">
        <p14:creationId xmlns:p14="http://schemas.microsoft.com/office/powerpoint/2010/main" val="3245991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19256" cy="864096"/>
          </a:xfrm>
        </p:spPr>
        <p:txBody>
          <a:bodyPr>
            <a:noAutofit/>
          </a:bodyPr>
          <a:lstStyle/>
          <a:p>
            <a:r>
              <a:rPr lang="fr-FR" sz="2000" dirty="0" smtClean="0"/>
              <a:t>Mise en forme des matériaux à l’état solide ou pâteux</a:t>
            </a:r>
            <a:br>
              <a:rPr lang="fr-FR" sz="2000" dirty="0" smtClean="0"/>
            </a:br>
            <a:r>
              <a:rPr lang="fr-FR" sz="2000" dirty="0" smtClean="0"/>
              <a:t>Introduction</a:t>
            </a:r>
            <a:endParaRPr lang="fr-FR" sz="2000" dirty="0"/>
          </a:p>
        </p:txBody>
      </p:sp>
      <p:sp>
        <p:nvSpPr>
          <p:cNvPr id="3" name="Espace réservé du contenu 2"/>
          <p:cNvSpPr>
            <a:spLocks noGrp="1"/>
          </p:cNvSpPr>
          <p:nvPr>
            <p:ph sz="quarter" idx="1"/>
          </p:nvPr>
        </p:nvSpPr>
        <p:spPr/>
        <p:txBody>
          <a:bodyPr>
            <a:normAutofit/>
          </a:bodyPr>
          <a:lstStyle/>
          <a:p>
            <a:pPr lvl="0"/>
            <a:r>
              <a:rPr lang="fr-FR" dirty="0" smtClean="0"/>
              <a:t>Laminage</a:t>
            </a:r>
          </a:p>
          <a:p>
            <a:pPr lvl="0"/>
            <a:r>
              <a:rPr lang="fr-FR" dirty="0" smtClean="0"/>
              <a:t>Techniques de forge</a:t>
            </a:r>
          </a:p>
          <a:p>
            <a:pPr lvl="1"/>
            <a:r>
              <a:rPr lang="fr-FR" dirty="0" smtClean="0"/>
              <a:t>la </a:t>
            </a:r>
            <a:r>
              <a:rPr lang="fr-FR" dirty="0"/>
              <a:t>forge </a:t>
            </a:r>
            <a:r>
              <a:rPr lang="fr-FR" dirty="0" smtClean="0"/>
              <a:t>libre</a:t>
            </a:r>
            <a:endParaRPr lang="fr-FR" dirty="0"/>
          </a:p>
          <a:p>
            <a:pPr lvl="1"/>
            <a:r>
              <a:rPr lang="fr-FR" dirty="0" smtClean="0"/>
              <a:t>l'estampage</a:t>
            </a:r>
            <a:endParaRPr lang="fr-FR" dirty="0"/>
          </a:p>
          <a:p>
            <a:pPr lvl="1"/>
            <a:r>
              <a:rPr lang="fr-FR" dirty="0"/>
              <a:t>le </a:t>
            </a:r>
            <a:r>
              <a:rPr lang="fr-FR" dirty="0" smtClean="0"/>
              <a:t>matriçage</a:t>
            </a:r>
            <a:endParaRPr lang="fr-FR" dirty="0"/>
          </a:p>
          <a:p>
            <a:pPr lvl="1"/>
            <a:r>
              <a:rPr lang="fr-FR" dirty="0"/>
              <a:t>l'extrusion</a:t>
            </a:r>
            <a:r>
              <a:rPr lang="fr-FR" dirty="0" smtClean="0"/>
              <a:t>.</a:t>
            </a:r>
            <a:endParaRPr lang="fr-FR" dirty="0"/>
          </a:p>
          <a:p>
            <a:r>
              <a:rPr lang="fr-FR" dirty="0"/>
              <a:t> La distinction entre ces procédés se fait au niveau : </a:t>
            </a:r>
          </a:p>
          <a:p>
            <a:pPr lvl="1"/>
            <a:r>
              <a:rPr lang="fr-FR" dirty="0"/>
              <a:t>du matériau mis en œuvre : ferreux ou non ferreux </a:t>
            </a:r>
          </a:p>
          <a:p>
            <a:pPr lvl="1"/>
            <a:r>
              <a:rPr lang="fr-FR" dirty="0"/>
              <a:t>des pièces à réaliser : poids, morphologie, complexité, précision </a:t>
            </a:r>
          </a:p>
          <a:p>
            <a:pPr lvl="1"/>
            <a:r>
              <a:rPr lang="fr-FR" dirty="0"/>
              <a:t>de l'importance des séries </a:t>
            </a:r>
          </a:p>
          <a:p>
            <a:pPr lvl="1"/>
            <a:r>
              <a:rPr lang="fr-FR" dirty="0"/>
              <a:t>des outillages et de leur complexité </a:t>
            </a:r>
          </a:p>
          <a:p>
            <a:pPr lvl="1"/>
            <a:r>
              <a:rPr lang="fr-FR" dirty="0"/>
              <a:t>des engins employés : de choc ou de pression.</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573421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Assemblage des métaux</a:t>
            </a:r>
            <a:br>
              <a:rPr lang="fr-FR" dirty="0" smtClean="0"/>
            </a:br>
            <a:r>
              <a:rPr lang="fr-FR" dirty="0" smtClean="0"/>
              <a:t>Définitions du soudage</a:t>
            </a:r>
            <a:endParaRPr lang="fr-FR" dirty="0"/>
          </a:p>
        </p:txBody>
      </p:sp>
      <p:sp>
        <p:nvSpPr>
          <p:cNvPr id="3" name="Espace réservé du contenu 2"/>
          <p:cNvSpPr>
            <a:spLocks noGrp="1"/>
          </p:cNvSpPr>
          <p:nvPr>
            <p:ph sz="quarter" idx="1"/>
          </p:nvPr>
        </p:nvSpPr>
        <p:spPr>
          <a:xfrm>
            <a:off x="457200" y="1196752"/>
            <a:ext cx="6347048" cy="5277200"/>
          </a:xfrm>
        </p:spPr>
        <p:txBody>
          <a:bodyPr>
            <a:normAutofit fontScale="92500" lnSpcReduction="10000"/>
          </a:bodyPr>
          <a:lstStyle/>
          <a:p>
            <a:pPr algn="just"/>
            <a:r>
              <a:rPr lang="fr-FR" dirty="0"/>
              <a:t>Souder c’est assembler de façon définitive une ou plusieurs pièces en assurant entre elles la continuité de la matière. </a:t>
            </a:r>
          </a:p>
          <a:p>
            <a:pPr algn="just"/>
            <a:endParaRPr lang="fr-FR" dirty="0"/>
          </a:p>
          <a:p>
            <a:pPr algn="just"/>
            <a:r>
              <a:rPr lang="fr-FR" dirty="0"/>
              <a:t>Le </a:t>
            </a:r>
            <a:r>
              <a:rPr lang="fr-FR" dirty="0" err="1"/>
              <a:t>soudo</a:t>
            </a:r>
            <a:r>
              <a:rPr lang="fr-FR" dirty="0"/>
              <a:t>-brasage et le brasage : l’assemblage est hétérogène, la formation du joint ou cordon est assurée par la seule intervention du métal d’apport qui agit comme une colle. La température de fusion du métal d’apport est inférieure à celle des matériaux à souder qui peuvent être de natures différentes.</a:t>
            </a:r>
          </a:p>
          <a:p>
            <a:endParaRPr lang="fr-FR" dirty="0"/>
          </a:p>
          <a:p>
            <a:pPr algn="just"/>
            <a:r>
              <a:rPr lang="fr-FR" dirty="0"/>
              <a:t>Le soudage autogène : les pièces à assembler, de même nature ou de composition voisine, participent à la constitution du joint ou du cordon de soudure. L’assemblage est dit homogène</a:t>
            </a:r>
            <a:r>
              <a:rPr lang="fr-FR" dirty="0" smtClean="0"/>
              <a:t>.</a:t>
            </a:r>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01"/>
          <p:cNvPicPr/>
          <p:nvPr/>
        </p:nvPicPr>
        <p:blipFill>
          <a:blip r:embed="rId2" cstate="print"/>
          <a:srcRect/>
          <a:stretch>
            <a:fillRect/>
          </a:stretch>
        </p:blipFill>
        <p:spPr bwMode="auto">
          <a:xfrm>
            <a:off x="6804248" y="1196340"/>
            <a:ext cx="1725032" cy="2384124"/>
          </a:xfrm>
          <a:prstGeom prst="rect">
            <a:avLst/>
          </a:prstGeom>
          <a:noFill/>
          <a:ln w="9525">
            <a:noFill/>
            <a:miter lim="800000"/>
            <a:headEnd/>
            <a:tailEnd/>
          </a:ln>
        </p:spPr>
      </p:pic>
      <p:pic>
        <p:nvPicPr>
          <p:cNvPr id="9" name="Image 8" descr="02"/>
          <p:cNvPicPr/>
          <p:nvPr/>
        </p:nvPicPr>
        <p:blipFill>
          <a:blip r:embed="rId3" cstate="print"/>
          <a:srcRect/>
          <a:stretch>
            <a:fillRect/>
          </a:stretch>
        </p:blipFill>
        <p:spPr bwMode="auto">
          <a:xfrm>
            <a:off x="6804248" y="3933056"/>
            <a:ext cx="1725032" cy="2337140"/>
          </a:xfrm>
          <a:prstGeom prst="rect">
            <a:avLst/>
          </a:prstGeom>
          <a:noFill/>
          <a:ln w="9525">
            <a:noFill/>
            <a:miter lim="800000"/>
            <a:headEnd/>
            <a:tailEnd/>
          </a:ln>
        </p:spPr>
      </p:pic>
    </p:spTree>
    <p:extLst>
      <p:ext uri="{BB962C8B-B14F-4D97-AF65-F5344CB8AC3E}">
        <p14:creationId xmlns:p14="http://schemas.microsoft.com/office/powerpoint/2010/main" val="442397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Assemblage des métaux</a:t>
            </a:r>
            <a:br>
              <a:rPr lang="fr-FR" dirty="0" smtClean="0"/>
            </a:br>
            <a:r>
              <a:rPr lang="fr-FR" dirty="0" smtClean="0"/>
              <a:t>Procédés </a:t>
            </a:r>
            <a:r>
              <a:rPr lang="fr-FR" smtClean="0"/>
              <a:t>de soudage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01"/>
          <p:cNvPicPr>
            <a:picLocks noGrp="1"/>
          </p:cNvPicPr>
          <p:nvPr>
            <p:ph sz="quarter" idx="1"/>
          </p:nvPr>
        </p:nvPicPr>
        <p:blipFill>
          <a:blip r:embed="rId2" cstate="print"/>
          <a:srcRect/>
          <a:stretch>
            <a:fillRect/>
          </a:stretch>
        </p:blipFill>
        <p:spPr bwMode="auto">
          <a:xfrm>
            <a:off x="899592" y="1484784"/>
            <a:ext cx="2737715" cy="1777628"/>
          </a:xfrm>
          <a:prstGeom prst="rect">
            <a:avLst/>
          </a:prstGeom>
          <a:noFill/>
          <a:ln w="9525">
            <a:noFill/>
            <a:miter lim="800000"/>
            <a:headEnd/>
            <a:tailEnd/>
          </a:ln>
        </p:spPr>
      </p:pic>
      <p:pic>
        <p:nvPicPr>
          <p:cNvPr id="7" name="Image 6" descr="02"/>
          <p:cNvPicPr/>
          <p:nvPr/>
        </p:nvPicPr>
        <p:blipFill>
          <a:blip r:embed="rId3" cstate="print"/>
          <a:srcRect/>
          <a:stretch>
            <a:fillRect/>
          </a:stretch>
        </p:blipFill>
        <p:spPr bwMode="auto">
          <a:xfrm>
            <a:off x="5076056" y="1556792"/>
            <a:ext cx="2997200" cy="1869440"/>
          </a:xfrm>
          <a:prstGeom prst="rect">
            <a:avLst/>
          </a:prstGeom>
          <a:noFill/>
          <a:ln w="9525">
            <a:noFill/>
            <a:miter lim="800000"/>
            <a:headEnd/>
            <a:tailEnd/>
          </a:ln>
        </p:spPr>
      </p:pic>
      <p:pic>
        <p:nvPicPr>
          <p:cNvPr id="8" name="Image 7" descr="03"/>
          <p:cNvPicPr/>
          <p:nvPr/>
        </p:nvPicPr>
        <p:blipFill>
          <a:blip r:embed="rId4" cstate="print"/>
          <a:srcRect/>
          <a:stretch>
            <a:fillRect/>
          </a:stretch>
        </p:blipFill>
        <p:spPr bwMode="auto">
          <a:xfrm>
            <a:off x="4788024" y="4230934"/>
            <a:ext cx="3030468" cy="1937367"/>
          </a:xfrm>
          <a:prstGeom prst="rect">
            <a:avLst/>
          </a:prstGeom>
          <a:noFill/>
          <a:ln w="9525">
            <a:noFill/>
            <a:miter lim="800000"/>
            <a:headEnd/>
            <a:tailEnd/>
          </a:ln>
        </p:spPr>
      </p:pic>
      <p:pic>
        <p:nvPicPr>
          <p:cNvPr id="9" name="Image 8" descr="04"/>
          <p:cNvPicPr/>
          <p:nvPr/>
        </p:nvPicPr>
        <p:blipFill>
          <a:blip r:embed="rId5" cstate="print"/>
          <a:srcRect/>
          <a:stretch>
            <a:fillRect/>
          </a:stretch>
        </p:blipFill>
        <p:spPr bwMode="auto">
          <a:xfrm>
            <a:off x="467544" y="4251320"/>
            <a:ext cx="2887581" cy="1961376"/>
          </a:xfrm>
          <a:prstGeom prst="rect">
            <a:avLst/>
          </a:prstGeom>
          <a:noFill/>
          <a:ln w="9525">
            <a:noFill/>
            <a:miter lim="800000"/>
            <a:headEnd/>
            <a:tailEnd/>
          </a:ln>
        </p:spPr>
      </p:pic>
    </p:spTree>
    <p:extLst>
      <p:ext uri="{BB962C8B-B14F-4D97-AF65-F5344CB8AC3E}">
        <p14:creationId xmlns:p14="http://schemas.microsoft.com/office/powerpoint/2010/main" val="229680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19256" cy="864096"/>
          </a:xfrm>
        </p:spPr>
        <p:txBody>
          <a:bodyPr>
            <a:noAutofit/>
          </a:bodyPr>
          <a:lstStyle/>
          <a:p>
            <a:r>
              <a:rPr lang="fr-FR" sz="2000" dirty="0" smtClean="0"/>
              <a:t>Mise en forme des matériaux à l’état solide ou pâteux</a:t>
            </a:r>
            <a:br>
              <a:rPr lang="fr-FR" sz="2000" dirty="0" smtClean="0"/>
            </a:br>
            <a:r>
              <a:rPr lang="fr-FR" sz="2000" dirty="0" smtClean="0"/>
              <a:t>Laminage</a:t>
            </a:r>
            <a:br>
              <a:rPr lang="fr-FR" sz="2000" dirty="0" smtClean="0"/>
            </a:br>
            <a:endParaRPr lang="fr-FR" sz="20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C:\Users\Xavier\Desktop\03_Procedes\png\profiles.png"/>
          <p:cNvPicPr/>
          <p:nvPr/>
        </p:nvPicPr>
        <p:blipFill>
          <a:blip r:embed="rId2">
            <a:extLst>
              <a:ext uri="{28A0092B-C50C-407E-A947-70E740481C1C}">
                <a14:useLocalDpi xmlns:a14="http://schemas.microsoft.com/office/drawing/2010/main" val="0"/>
              </a:ext>
            </a:extLst>
          </a:blip>
          <a:srcRect/>
          <a:stretch>
            <a:fillRect/>
          </a:stretch>
        </p:blipFill>
        <p:spPr bwMode="auto">
          <a:xfrm>
            <a:off x="717701" y="1393735"/>
            <a:ext cx="2744236" cy="1840312"/>
          </a:xfrm>
          <a:prstGeom prst="rect">
            <a:avLst/>
          </a:prstGeom>
          <a:noFill/>
          <a:ln>
            <a:noFill/>
          </a:ln>
        </p:spPr>
      </p:pic>
      <p:pic>
        <p:nvPicPr>
          <p:cNvPr id="7" name="Image 6" descr="02"/>
          <p:cNvPicPr/>
          <p:nvPr/>
        </p:nvPicPr>
        <p:blipFill rotWithShape="1">
          <a:blip r:embed="rId3" cstate="print">
            <a:lum bright="24000" contrast="48000"/>
          </a:blip>
          <a:srcRect l="15915" r="22647" b="8832"/>
          <a:stretch/>
        </p:blipFill>
        <p:spPr bwMode="auto">
          <a:xfrm>
            <a:off x="6136704" y="949310"/>
            <a:ext cx="2206154" cy="2522310"/>
          </a:xfrm>
          <a:prstGeom prst="rect">
            <a:avLst/>
          </a:prstGeom>
          <a:noFill/>
          <a:ln>
            <a:noFill/>
          </a:ln>
          <a:extLst>
            <a:ext uri="{53640926-AAD7-44D8-BBD7-CCE9431645EC}">
              <a14:shadowObscured xmlns:a14="http://schemas.microsoft.com/office/drawing/2010/main"/>
            </a:ext>
          </a:extLst>
        </p:spPr>
      </p:pic>
      <p:pic>
        <p:nvPicPr>
          <p:cNvPr id="8" name="Image 7" descr="01"/>
          <p:cNvPicPr/>
          <p:nvPr/>
        </p:nvPicPr>
        <p:blipFill>
          <a:blip r:embed="rId4" cstate="print"/>
          <a:srcRect/>
          <a:stretch>
            <a:fillRect/>
          </a:stretch>
        </p:blipFill>
        <p:spPr bwMode="auto">
          <a:xfrm>
            <a:off x="3491880" y="1224978"/>
            <a:ext cx="2520280" cy="2177826"/>
          </a:xfrm>
          <a:prstGeom prst="rect">
            <a:avLst/>
          </a:prstGeom>
          <a:noFill/>
          <a:ln w="9525">
            <a:noFill/>
            <a:miter lim="800000"/>
            <a:headEnd/>
            <a:tailEnd/>
          </a:ln>
        </p:spPr>
      </p:pic>
      <p:pic>
        <p:nvPicPr>
          <p:cNvPr id="9" name="Image 8" descr="04"/>
          <p:cNvPicPr/>
          <p:nvPr/>
        </p:nvPicPr>
        <p:blipFill>
          <a:blip r:embed="rId5" cstate="print"/>
          <a:srcRect t="5231"/>
          <a:stretch>
            <a:fillRect/>
          </a:stretch>
        </p:blipFill>
        <p:spPr bwMode="auto">
          <a:xfrm>
            <a:off x="1187624" y="3453969"/>
            <a:ext cx="6230334" cy="3215392"/>
          </a:xfrm>
          <a:prstGeom prst="rect">
            <a:avLst/>
          </a:prstGeom>
          <a:noFill/>
          <a:ln w="9525">
            <a:noFill/>
            <a:miter lim="800000"/>
            <a:headEnd/>
            <a:tailEnd/>
          </a:ln>
        </p:spPr>
      </p:pic>
    </p:spTree>
    <p:extLst>
      <p:ext uri="{BB962C8B-B14F-4D97-AF65-F5344CB8AC3E}">
        <p14:creationId xmlns:p14="http://schemas.microsoft.com/office/powerpoint/2010/main" val="406436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19256" cy="864096"/>
          </a:xfrm>
        </p:spPr>
        <p:txBody>
          <a:bodyPr>
            <a:noAutofit/>
          </a:bodyPr>
          <a:lstStyle/>
          <a:p>
            <a:r>
              <a:rPr lang="fr-FR" sz="2000" dirty="0" smtClean="0"/>
              <a:t>Mise en forme des matériaux à l’état solide ou pâteux</a:t>
            </a:r>
            <a:br>
              <a:rPr lang="fr-FR" sz="2000" dirty="0" smtClean="0"/>
            </a:br>
            <a:r>
              <a:rPr lang="fr-FR" sz="2000" dirty="0" smtClean="0"/>
              <a:t>Forge Libre</a:t>
            </a:r>
            <a:br>
              <a:rPr lang="fr-FR" sz="2000" dirty="0" smtClean="0"/>
            </a:br>
            <a:endParaRPr lang="fr-FR" sz="20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1" name="Image 10" descr="C:\Users\Xavier\Desktop\03_Procedes\png\forge_libr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99" y="1314055"/>
            <a:ext cx="2881425" cy="1440160"/>
          </a:xfrm>
          <a:prstGeom prst="rect">
            <a:avLst/>
          </a:prstGeom>
          <a:noFill/>
          <a:ln>
            <a:noFill/>
          </a:ln>
        </p:spPr>
      </p:pic>
      <p:pic>
        <p:nvPicPr>
          <p:cNvPr id="12" name="Image 11" descr="C:\Users\Xavier\Desktop\03_Procedes\png\forg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99" y="3356992"/>
            <a:ext cx="2899938" cy="1800200"/>
          </a:xfrm>
          <a:prstGeom prst="rect">
            <a:avLst/>
          </a:prstGeom>
          <a:noFill/>
          <a:ln>
            <a:noFill/>
          </a:ln>
        </p:spPr>
      </p:pic>
      <p:pic>
        <p:nvPicPr>
          <p:cNvPr id="13" name="Image 12" descr="1"/>
          <p:cNvPicPr/>
          <p:nvPr/>
        </p:nvPicPr>
        <p:blipFill>
          <a:blip r:embed="rId4" cstate="print">
            <a:lum bright="18000" contrast="18000"/>
          </a:blip>
          <a:srcRect/>
          <a:stretch>
            <a:fillRect/>
          </a:stretch>
        </p:blipFill>
        <p:spPr bwMode="auto">
          <a:xfrm>
            <a:off x="5250907" y="1314055"/>
            <a:ext cx="2271321" cy="1440161"/>
          </a:xfrm>
          <a:prstGeom prst="rect">
            <a:avLst/>
          </a:prstGeom>
          <a:noFill/>
          <a:ln w="9525">
            <a:noFill/>
            <a:miter lim="800000"/>
            <a:headEnd/>
            <a:tailEnd/>
          </a:ln>
        </p:spPr>
      </p:pic>
      <p:pic>
        <p:nvPicPr>
          <p:cNvPr id="14" name="Image 13" descr="2"/>
          <p:cNvPicPr/>
          <p:nvPr/>
        </p:nvPicPr>
        <p:blipFill>
          <a:blip r:embed="rId5" cstate="print">
            <a:lum bright="18000" contrast="18000"/>
          </a:blip>
          <a:srcRect/>
          <a:stretch>
            <a:fillRect/>
          </a:stretch>
        </p:blipFill>
        <p:spPr bwMode="auto">
          <a:xfrm>
            <a:off x="5250907" y="3485175"/>
            <a:ext cx="2271324" cy="1543834"/>
          </a:xfrm>
          <a:prstGeom prst="rect">
            <a:avLst/>
          </a:prstGeom>
          <a:noFill/>
          <a:ln w="9525">
            <a:noFill/>
            <a:miter lim="800000"/>
            <a:headEnd/>
            <a:tailEnd/>
          </a:ln>
        </p:spPr>
      </p:pic>
    </p:spTree>
    <p:extLst>
      <p:ext uri="{BB962C8B-B14F-4D97-AF65-F5344CB8AC3E}">
        <p14:creationId xmlns:p14="http://schemas.microsoft.com/office/powerpoint/2010/main" val="322658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19256" cy="864096"/>
          </a:xfrm>
        </p:spPr>
        <p:txBody>
          <a:bodyPr>
            <a:noAutofit/>
          </a:bodyPr>
          <a:lstStyle/>
          <a:p>
            <a:r>
              <a:rPr lang="fr-FR" sz="2000" dirty="0" smtClean="0"/>
              <a:t>Mise en forme des matériaux à l’état solide ou pâteux</a:t>
            </a:r>
            <a:br>
              <a:rPr lang="fr-FR" sz="2000" dirty="0" smtClean="0"/>
            </a:br>
            <a:r>
              <a:rPr lang="fr-FR" sz="2000" dirty="0" smtClean="0"/>
              <a:t>Estampage – Matriçage </a:t>
            </a:r>
            <a:br>
              <a:rPr lang="fr-FR" sz="2000" dirty="0" smtClean="0"/>
            </a:br>
            <a:endParaRPr lang="fr-FR" sz="20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C:\Users\Xavier\Desktop\03_Procedes\png\forge_schema.png"/>
          <p:cNvPicPr/>
          <p:nvPr/>
        </p:nvPicPr>
        <p:blipFill>
          <a:blip r:embed="rId2">
            <a:extLst>
              <a:ext uri="{28A0092B-C50C-407E-A947-70E740481C1C}">
                <a14:useLocalDpi xmlns:a14="http://schemas.microsoft.com/office/drawing/2010/main" val="0"/>
              </a:ext>
            </a:extLst>
          </a:blip>
          <a:srcRect/>
          <a:stretch>
            <a:fillRect/>
          </a:stretch>
        </p:blipFill>
        <p:spPr bwMode="auto">
          <a:xfrm>
            <a:off x="323528" y="2306566"/>
            <a:ext cx="2704688" cy="2418578"/>
          </a:xfrm>
          <a:prstGeom prst="rect">
            <a:avLst/>
          </a:prstGeom>
          <a:noFill/>
          <a:ln>
            <a:noFill/>
          </a:ln>
        </p:spPr>
      </p:pic>
      <p:pic>
        <p:nvPicPr>
          <p:cNvPr id="7" name="Image 6" descr="3"/>
          <p:cNvPicPr/>
          <p:nvPr/>
        </p:nvPicPr>
        <p:blipFill>
          <a:blip r:embed="rId3" cstate="print">
            <a:lum bright="12000" contrast="12000"/>
          </a:blip>
          <a:srcRect/>
          <a:stretch>
            <a:fillRect/>
          </a:stretch>
        </p:blipFill>
        <p:spPr bwMode="auto">
          <a:xfrm rot="5400000">
            <a:off x="3639042" y="2185430"/>
            <a:ext cx="2078494" cy="2660850"/>
          </a:xfrm>
          <a:prstGeom prst="rect">
            <a:avLst/>
          </a:prstGeom>
          <a:noFill/>
          <a:ln w="9525">
            <a:noFill/>
            <a:miter lim="800000"/>
            <a:headEnd/>
            <a:tailEnd/>
          </a:ln>
        </p:spPr>
      </p:pic>
      <p:pic>
        <p:nvPicPr>
          <p:cNvPr id="8" name="Image 7" descr="4"/>
          <p:cNvPicPr/>
          <p:nvPr/>
        </p:nvPicPr>
        <p:blipFill>
          <a:blip r:embed="rId4" cstate="print">
            <a:lum bright="12000" contrast="12000"/>
          </a:blip>
          <a:srcRect/>
          <a:stretch>
            <a:fillRect/>
          </a:stretch>
        </p:blipFill>
        <p:spPr bwMode="auto">
          <a:xfrm>
            <a:off x="6351058" y="2556380"/>
            <a:ext cx="2472938" cy="1918950"/>
          </a:xfrm>
          <a:prstGeom prst="rect">
            <a:avLst/>
          </a:prstGeom>
          <a:noFill/>
          <a:ln w="9525">
            <a:noFill/>
            <a:miter lim="800000"/>
            <a:headEnd/>
            <a:tailEnd/>
          </a:ln>
        </p:spPr>
      </p:pic>
    </p:spTree>
    <p:extLst>
      <p:ext uri="{BB962C8B-B14F-4D97-AF65-F5344CB8AC3E}">
        <p14:creationId xmlns:p14="http://schemas.microsoft.com/office/powerpoint/2010/main" val="1023991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19256" cy="864096"/>
          </a:xfrm>
        </p:spPr>
        <p:txBody>
          <a:bodyPr>
            <a:noAutofit/>
          </a:bodyPr>
          <a:lstStyle/>
          <a:p>
            <a:r>
              <a:rPr lang="fr-FR" sz="2000" dirty="0" smtClean="0"/>
              <a:t>Mise en forme des matériaux à l’état solide ou pâteux</a:t>
            </a:r>
            <a:br>
              <a:rPr lang="fr-FR" sz="2000" dirty="0" smtClean="0"/>
            </a:br>
            <a:r>
              <a:rPr lang="fr-FR" sz="2000" dirty="0" smtClean="0"/>
              <a:t>Extrusion</a:t>
            </a:r>
            <a:br>
              <a:rPr lang="fr-FR" sz="2000" dirty="0" smtClean="0"/>
            </a:br>
            <a:endParaRPr lang="fr-FR" sz="20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C:\Users\Xavier\Desktop\03_Procedes\png\extrusion_schema.png"/>
          <p:cNvPicPr/>
          <p:nvPr/>
        </p:nvPicPr>
        <p:blipFill rotWithShape="1">
          <a:blip r:embed="rId2">
            <a:extLst>
              <a:ext uri="{28A0092B-C50C-407E-A947-70E740481C1C}">
                <a14:useLocalDpi xmlns:a14="http://schemas.microsoft.com/office/drawing/2010/main" val="0"/>
              </a:ext>
            </a:extLst>
          </a:blip>
          <a:srcRect l="6358" t="4733" r="8868" b="4142"/>
          <a:stretch/>
        </p:blipFill>
        <p:spPr bwMode="auto">
          <a:xfrm>
            <a:off x="899592" y="1227835"/>
            <a:ext cx="2160240" cy="2201165"/>
          </a:xfrm>
          <a:prstGeom prst="rect">
            <a:avLst/>
          </a:prstGeom>
          <a:noFill/>
          <a:ln>
            <a:noFill/>
          </a:ln>
          <a:extLst>
            <a:ext uri="{53640926-AAD7-44D8-BBD7-CCE9431645EC}">
              <a14:shadowObscured xmlns:a14="http://schemas.microsoft.com/office/drawing/2010/main"/>
            </a:ext>
          </a:extLst>
        </p:spPr>
      </p:pic>
      <p:pic>
        <p:nvPicPr>
          <p:cNvPr id="7" name="Image 6" descr="C:\Users\Xavier\Desktop\03_Procedes\png\profils_extrudes.png"/>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222314"/>
            <a:ext cx="3024337" cy="2206686"/>
          </a:xfrm>
          <a:prstGeom prst="rect">
            <a:avLst/>
          </a:prstGeom>
          <a:noFill/>
          <a:ln>
            <a:noFill/>
          </a:ln>
        </p:spPr>
      </p:pic>
      <p:pic>
        <p:nvPicPr>
          <p:cNvPr id="8" name="Image 7" descr="6"/>
          <p:cNvPicPr/>
          <p:nvPr/>
        </p:nvPicPr>
        <p:blipFill>
          <a:blip r:embed="rId4" cstate="print">
            <a:lum bright="30000" contrast="30000"/>
          </a:blip>
          <a:srcRect/>
          <a:stretch>
            <a:fillRect/>
          </a:stretch>
        </p:blipFill>
        <p:spPr bwMode="auto">
          <a:xfrm>
            <a:off x="1111335" y="4060849"/>
            <a:ext cx="1736754" cy="2176463"/>
          </a:xfrm>
          <a:prstGeom prst="rect">
            <a:avLst/>
          </a:prstGeom>
          <a:noFill/>
          <a:ln w="9525">
            <a:noFill/>
            <a:miter lim="800000"/>
            <a:headEnd/>
            <a:tailEnd/>
          </a:ln>
        </p:spPr>
      </p:pic>
      <p:pic>
        <p:nvPicPr>
          <p:cNvPr id="9" name="Image 8" descr="5"/>
          <p:cNvPicPr/>
          <p:nvPr/>
        </p:nvPicPr>
        <p:blipFill>
          <a:blip r:embed="rId5" cstate="print">
            <a:lum bright="30000" contrast="30000"/>
          </a:blip>
          <a:srcRect/>
          <a:stretch>
            <a:fillRect/>
          </a:stretch>
        </p:blipFill>
        <p:spPr bwMode="auto">
          <a:xfrm>
            <a:off x="5232252" y="3974328"/>
            <a:ext cx="1703830" cy="2349503"/>
          </a:xfrm>
          <a:prstGeom prst="rect">
            <a:avLst/>
          </a:prstGeom>
          <a:noFill/>
          <a:ln w="9525">
            <a:noFill/>
            <a:miter lim="800000"/>
            <a:headEnd/>
            <a:tailEnd/>
          </a:ln>
        </p:spPr>
      </p:pic>
    </p:spTree>
    <p:extLst>
      <p:ext uri="{BB962C8B-B14F-4D97-AF65-F5344CB8AC3E}">
        <p14:creationId xmlns:p14="http://schemas.microsoft.com/office/powerpoint/2010/main" val="372323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19256" cy="864096"/>
          </a:xfrm>
        </p:spPr>
        <p:txBody>
          <a:bodyPr>
            <a:noAutofit/>
          </a:bodyPr>
          <a:lstStyle/>
          <a:p>
            <a:r>
              <a:rPr lang="fr-FR" sz="2000" dirty="0" smtClean="0"/>
              <a:t>Mise en forme des matériaux à l’état solide ou pâteux</a:t>
            </a:r>
            <a:br>
              <a:rPr lang="fr-FR" sz="2000" dirty="0" smtClean="0"/>
            </a:br>
            <a:r>
              <a:rPr lang="fr-FR" sz="2000" dirty="0" smtClean="0"/>
              <a:t>Engins de frappe</a:t>
            </a:r>
            <a:br>
              <a:rPr lang="fr-FR" sz="2000" dirty="0" smtClean="0"/>
            </a:br>
            <a:endParaRPr lang="fr-FR" sz="20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7"/>
          <p:cNvPicPr/>
          <p:nvPr/>
        </p:nvPicPr>
        <p:blipFill>
          <a:blip r:embed="rId2" cstate="print">
            <a:lum bright="18000" contrast="12000"/>
          </a:blip>
          <a:srcRect/>
          <a:stretch>
            <a:fillRect/>
          </a:stretch>
        </p:blipFill>
        <p:spPr bwMode="auto">
          <a:xfrm>
            <a:off x="395536" y="1412775"/>
            <a:ext cx="2304256" cy="4564877"/>
          </a:xfrm>
          <a:prstGeom prst="rect">
            <a:avLst/>
          </a:prstGeom>
          <a:noFill/>
          <a:ln w="9525">
            <a:noFill/>
            <a:miter lim="800000"/>
            <a:headEnd/>
            <a:tailEnd/>
          </a:ln>
        </p:spPr>
      </p:pic>
      <p:pic>
        <p:nvPicPr>
          <p:cNvPr id="7" name="il_fi" descr="http://images.fotocommunity.fr/photos/architecture/paysages-urbains/le-marteau-pilon-le-creusot-71-8af1b98d-49f7-424e-9320-f6742e9ee694.jpg"/>
          <p:cNvPicPr/>
          <p:nvPr/>
        </p:nvPicPr>
        <p:blipFill>
          <a:blip r:embed="rId3" cstate="print">
            <a:lum bright="10000"/>
            <a:extLst>
              <a:ext uri="{28A0092B-C50C-407E-A947-70E740481C1C}">
                <a14:useLocalDpi xmlns:a14="http://schemas.microsoft.com/office/drawing/2010/main" val="0"/>
              </a:ext>
            </a:extLst>
          </a:blip>
          <a:srcRect l="10276" t="11589" r="4304" b="10596"/>
          <a:stretch>
            <a:fillRect/>
          </a:stretch>
        </p:blipFill>
        <p:spPr bwMode="auto">
          <a:xfrm>
            <a:off x="2915816" y="2129191"/>
            <a:ext cx="2590511" cy="3132043"/>
          </a:xfrm>
          <a:prstGeom prst="rect">
            <a:avLst/>
          </a:prstGeom>
          <a:noFill/>
          <a:ln w="9525">
            <a:noFill/>
            <a:miter lim="800000"/>
            <a:headEnd/>
            <a:tailEnd/>
          </a:ln>
        </p:spPr>
      </p:pic>
      <p:pic>
        <p:nvPicPr>
          <p:cNvPr id="8" name="il_fi" descr="http://i00.i.aliimg.com/photo/v1/11468528/Power_Hammer.jpg"/>
          <p:cNvPicPr/>
          <p:nvPr/>
        </p:nvPicPr>
        <p:blipFill>
          <a:blip r:embed="rId4" cstate="print"/>
          <a:srcRect/>
          <a:stretch>
            <a:fillRect/>
          </a:stretch>
        </p:blipFill>
        <p:spPr bwMode="auto">
          <a:xfrm>
            <a:off x="5940152" y="2305242"/>
            <a:ext cx="2460160" cy="2779942"/>
          </a:xfrm>
          <a:prstGeom prst="rect">
            <a:avLst/>
          </a:prstGeom>
          <a:noFill/>
          <a:ln w="9525">
            <a:noFill/>
            <a:miter lim="800000"/>
            <a:headEnd/>
            <a:tailEnd/>
          </a:ln>
        </p:spPr>
      </p:pic>
    </p:spTree>
    <p:extLst>
      <p:ext uri="{BB962C8B-B14F-4D97-AF65-F5344CB8AC3E}">
        <p14:creationId xmlns:p14="http://schemas.microsoft.com/office/powerpoint/2010/main" val="4032658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19256" cy="864096"/>
          </a:xfrm>
        </p:spPr>
        <p:txBody>
          <a:bodyPr>
            <a:noAutofit/>
          </a:bodyPr>
          <a:lstStyle/>
          <a:p>
            <a:r>
              <a:rPr lang="fr-FR" sz="2000" dirty="0" smtClean="0"/>
              <a:t>Mise en forme des matériaux à l’état solide ou pâteux</a:t>
            </a:r>
            <a:br>
              <a:rPr lang="fr-FR" sz="2000" dirty="0" smtClean="0"/>
            </a:br>
            <a:r>
              <a:rPr lang="fr-FR" sz="2000" dirty="0" smtClean="0"/>
              <a:t>Engins de pressio</a:t>
            </a:r>
            <a:r>
              <a:rPr lang="fr-FR" sz="2000" dirty="0"/>
              <a:t>n</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9" name="Image 8" descr="Presse"/>
          <p:cNvPicPr/>
          <p:nvPr/>
        </p:nvPicPr>
        <p:blipFill>
          <a:blip r:embed="rId2" cstate="print">
            <a:lum bright="6000" contrast="30000"/>
            <a:grayscl/>
          </a:blip>
          <a:srcRect/>
          <a:stretch>
            <a:fillRect/>
          </a:stretch>
        </p:blipFill>
        <p:spPr bwMode="auto">
          <a:xfrm>
            <a:off x="323528" y="1484784"/>
            <a:ext cx="2088232" cy="4351735"/>
          </a:xfrm>
          <a:prstGeom prst="rect">
            <a:avLst/>
          </a:prstGeom>
          <a:noFill/>
          <a:ln w="9525">
            <a:noFill/>
            <a:miter lim="800000"/>
            <a:headEnd/>
            <a:tailEnd/>
          </a:ln>
        </p:spPr>
      </p:pic>
      <p:pic>
        <p:nvPicPr>
          <p:cNvPr id="10" name="Image 9" descr="Presse"/>
          <p:cNvPicPr/>
          <p:nvPr/>
        </p:nvPicPr>
        <p:blipFill>
          <a:blip r:embed="rId3" cstate="print">
            <a:lum bright="30000" contrast="36000"/>
            <a:grayscl/>
          </a:blip>
          <a:srcRect/>
          <a:stretch>
            <a:fillRect/>
          </a:stretch>
        </p:blipFill>
        <p:spPr bwMode="auto">
          <a:xfrm>
            <a:off x="3707904" y="1104925"/>
            <a:ext cx="3997795" cy="2555726"/>
          </a:xfrm>
          <a:prstGeom prst="rect">
            <a:avLst/>
          </a:prstGeom>
          <a:noFill/>
          <a:ln w="9525">
            <a:noFill/>
            <a:miter lim="800000"/>
            <a:headEnd/>
            <a:tailEnd/>
          </a:ln>
        </p:spPr>
      </p:pic>
      <p:pic>
        <p:nvPicPr>
          <p:cNvPr id="11" name="il_fi" descr="http://i00.i.aliimg.com/photo/v2/110570576/20_Ton_Hydraulic_Press.jpg"/>
          <p:cNvPicPr/>
          <p:nvPr/>
        </p:nvPicPr>
        <p:blipFill>
          <a:blip r:embed="rId4" cstate="print"/>
          <a:srcRect/>
          <a:stretch>
            <a:fillRect/>
          </a:stretch>
        </p:blipFill>
        <p:spPr bwMode="auto">
          <a:xfrm>
            <a:off x="4302645" y="3660651"/>
            <a:ext cx="2808312" cy="2890355"/>
          </a:xfrm>
          <a:prstGeom prst="rect">
            <a:avLst/>
          </a:prstGeom>
          <a:noFill/>
          <a:ln w="9525">
            <a:noFill/>
            <a:miter lim="800000"/>
            <a:headEnd/>
            <a:tailEnd/>
          </a:ln>
        </p:spPr>
      </p:pic>
    </p:spTree>
    <p:extLst>
      <p:ext uri="{BB962C8B-B14F-4D97-AF65-F5344CB8AC3E}">
        <p14:creationId xmlns:p14="http://schemas.microsoft.com/office/powerpoint/2010/main" val="28471839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830</TotalTime>
  <Words>627</Words>
  <Application>Microsoft Office PowerPoint</Application>
  <PresentationFormat>Affichage à l'écran (4:3)</PresentationFormat>
  <Paragraphs>133</Paragraphs>
  <Slides>31</Slides>
  <Notes>0</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31</vt:i4>
      </vt:variant>
    </vt:vector>
  </HeadingPairs>
  <TitlesOfParts>
    <vt:vector size="33" baseType="lpstr">
      <vt:lpstr>Oriel</vt:lpstr>
      <vt:lpstr>Document</vt:lpstr>
      <vt:lpstr>Étude des systèmes mécaniques  Analyser – Concevoir – Réaliser  Réaliser – Chapitre 2 Mise en forme des bruts </vt:lpstr>
      <vt:lpstr>Introduction</vt:lpstr>
      <vt:lpstr>Mise en forme des matériaux à l’état solide ou pâteux Introduction</vt:lpstr>
      <vt:lpstr>Mise en forme des matériaux à l’état solide ou pâteux Laminage </vt:lpstr>
      <vt:lpstr>Mise en forme des matériaux à l’état solide ou pâteux Forge Libre </vt:lpstr>
      <vt:lpstr>Mise en forme des matériaux à l’état solide ou pâteux Estampage – Matriçage  </vt:lpstr>
      <vt:lpstr>Mise en forme des matériaux à l’état solide ou pâteux Extrusion </vt:lpstr>
      <vt:lpstr>Mise en forme des matériaux à l’état solide ou pâteux Engins de frappe </vt:lpstr>
      <vt:lpstr>Mise en forme des matériaux à l’état solide ou pâteux Engins de pression</vt:lpstr>
      <vt:lpstr>Mise en forme des métaux en feuille Pliage</vt:lpstr>
      <vt:lpstr>Mise en forme des métaux en feuille Emboutissage</vt:lpstr>
      <vt:lpstr>Mise en forme des métaux en feuille Repoussage</vt:lpstr>
      <vt:lpstr>Mise en forme des métaux en feuille Poinçonnage et Grignotage</vt:lpstr>
      <vt:lpstr>Mise en forme des matériaux à l’état liquide – Moulage au sable – Détail du procédé</vt:lpstr>
      <vt:lpstr>Mise en forme des matériaux à l’état liquide – Moulage au sable – Détail du procédé</vt:lpstr>
      <vt:lpstr>Mise en forme des matériaux à l’état liquide – Moulage au sable – Détail du procédé</vt:lpstr>
      <vt:lpstr>Mise en forme des matériaux à l’état liquide – Moulage au sable – Détail du procédé</vt:lpstr>
      <vt:lpstr>Mise en forme des matériaux à l’état liquide – Moulage au sable – Détail du procédé</vt:lpstr>
      <vt:lpstr>Présentation PowerPoint</vt:lpstr>
      <vt:lpstr>Présentation PowerPoint</vt:lpstr>
      <vt:lpstr>Mise en forme des matériaux à l’état liquide – Autres techniques – Moulage en moule métallique</vt:lpstr>
      <vt:lpstr>Mise en forme des matériaux à l’état liquide – Autres techniques – Moulage en moule métallique</vt:lpstr>
      <vt:lpstr>Mise en forme des matériaux à l’état liquide – Autres techniques – Moulage à la cire perdue</vt:lpstr>
      <vt:lpstr>Mise en forme des matériaux à l’état liquide – Autres techniques – Moulage par injection plastique</vt:lpstr>
      <vt:lpstr>Mise en forme des matériaux à l’état de poudre Frittage </vt:lpstr>
      <vt:lpstr>Découpe des métaux  Découpe au jet d’eau</vt:lpstr>
      <vt:lpstr>Découpe des métaux  Découpe au laser</vt:lpstr>
      <vt:lpstr>Découpe des métaux  Oxycoupage</vt:lpstr>
      <vt:lpstr>Découpe des métaux  Découpe par électroérosion au fil</vt:lpstr>
      <vt:lpstr>Assemblage des métaux Définitions du soudage</vt:lpstr>
      <vt:lpstr>Assemblage des métaux Procédés de soudage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Xavier</dc:creator>
  <cp:lastModifiedBy>Xavier Pessoles</cp:lastModifiedBy>
  <cp:revision>79</cp:revision>
  <cp:lastPrinted>2015-03-31T20:43:19Z</cp:lastPrinted>
  <dcterms:created xsi:type="dcterms:W3CDTF">2014-07-08T14:08:53Z</dcterms:created>
  <dcterms:modified xsi:type="dcterms:W3CDTF">2015-03-31T20:44:15Z</dcterms:modified>
</cp:coreProperties>
</file>